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10693400" cy="7561263"/>
  <p:notesSz cx="6789738" cy="9929813"/>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3584" autoAdjust="0"/>
  </p:normalViewPr>
  <p:slideViewPr>
    <p:cSldViewPr>
      <p:cViewPr>
        <p:scale>
          <a:sx n="90" d="100"/>
          <a:sy n="90" d="100"/>
        </p:scale>
        <p:origin x="-204" y="-144"/>
      </p:cViewPr>
      <p:guideLst>
        <p:guide orient="horz" pos="2382"/>
        <p:guide pos="336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2220" cy="49649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5947" y="0"/>
            <a:ext cx="2942220" cy="496491"/>
          </a:xfrm>
          <a:prstGeom prst="rect">
            <a:avLst/>
          </a:prstGeom>
        </p:spPr>
        <p:txBody>
          <a:bodyPr vert="horz" lIns="91440" tIns="45720" rIns="91440" bIns="45720" rtlCol="0"/>
          <a:lstStyle>
            <a:lvl1pPr algn="r">
              <a:defRPr sz="1200"/>
            </a:lvl1pPr>
          </a:lstStyle>
          <a:p>
            <a:fld id="{4E80D667-8DEA-48EE-9179-D32957C75A86}" type="datetimeFigureOut">
              <a:rPr lang="en-GB" smtClean="0"/>
              <a:pPr/>
              <a:t>15/04/2014</a:t>
            </a:fld>
            <a:endParaRPr lang="en-GB" dirty="0"/>
          </a:p>
        </p:txBody>
      </p:sp>
      <p:sp>
        <p:nvSpPr>
          <p:cNvPr id="4" name="Slide Image Placeholder 3"/>
          <p:cNvSpPr>
            <a:spLocks noGrp="1" noRot="1" noChangeAspect="1"/>
          </p:cNvSpPr>
          <p:nvPr>
            <p:ph type="sldImg" idx="2"/>
          </p:nvPr>
        </p:nvSpPr>
        <p:spPr>
          <a:xfrm>
            <a:off x="762000" y="744538"/>
            <a:ext cx="5265738" cy="37242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8974" y="4716661"/>
            <a:ext cx="5431790" cy="44684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2220" cy="49649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5947" y="9431599"/>
            <a:ext cx="2942220" cy="496491"/>
          </a:xfrm>
          <a:prstGeom prst="rect">
            <a:avLst/>
          </a:prstGeom>
        </p:spPr>
        <p:txBody>
          <a:bodyPr vert="horz" lIns="91440" tIns="45720" rIns="91440" bIns="45720" rtlCol="0" anchor="b"/>
          <a:lstStyle>
            <a:lvl1pPr algn="r">
              <a:defRPr sz="1200"/>
            </a:lvl1pPr>
          </a:lstStyle>
          <a:p>
            <a:fld id="{468EFFBA-1FEE-4D6A-9F69-5802A55B6692}"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893"/>
            <a:ext cx="9089390" cy="1620771"/>
          </a:xfrm>
        </p:spPr>
        <p:txBody>
          <a:bodyPr/>
          <a:lstStyle/>
          <a:p>
            <a:r>
              <a:rPr lang="en-US" smtClean="0"/>
              <a:t>Click to edit Master title style</a:t>
            </a:r>
            <a:endParaRPr lang="en-GB"/>
          </a:p>
        </p:txBody>
      </p:sp>
      <p:sp>
        <p:nvSpPr>
          <p:cNvPr id="3" name="Subtitle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1A006A7-3722-4565-AC98-D9C8DA439D25}" type="datetimeFigureOut">
              <a:rPr lang="en-GB" smtClean="0"/>
              <a:pPr/>
              <a:t>15/04/2014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FC7F143-C50A-4099-A412-B7D2921F1E42}"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A006A7-3722-4565-AC98-D9C8DA439D25}" type="datetimeFigureOut">
              <a:rPr lang="en-GB" smtClean="0"/>
              <a:pPr/>
              <a:t>15/04/2014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FC7F143-C50A-4099-A412-B7D2921F1E42}"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67112" y="334306"/>
            <a:ext cx="2812588" cy="71131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5639" y="334306"/>
            <a:ext cx="8263250" cy="7113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A006A7-3722-4565-AC98-D9C8DA439D25}" type="datetimeFigureOut">
              <a:rPr lang="en-GB" smtClean="0"/>
              <a:pPr/>
              <a:t>15/04/2014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FC7F143-C50A-4099-A412-B7D2921F1E42}"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A006A7-3722-4565-AC98-D9C8DA439D25}" type="datetimeFigureOut">
              <a:rPr lang="en-GB" smtClean="0"/>
              <a:pPr/>
              <a:t>15/04/2014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FC7F143-C50A-4099-A412-B7D2921F1E42}"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705" y="4858812"/>
            <a:ext cx="9089390" cy="1501751"/>
          </a:xfrm>
        </p:spPr>
        <p:txBody>
          <a:bodyPr anchor="t"/>
          <a:lstStyle>
            <a:lvl1pPr algn="l">
              <a:defRPr sz="4600" b="1" cap="all"/>
            </a:lvl1pPr>
          </a:lstStyle>
          <a:p>
            <a:r>
              <a:rPr lang="en-US" smtClean="0"/>
              <a:t>Click to edit Master title style</a:t>
            </a:r>
            <a:endParaRPr lang="en-GB"/>
          </a:p>
        </p:txBody>
      </p:sp>
      <p:sp>
        <p:nvSpPr>
          <p:cNvPr id="3" name="Text Placeholder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A006A7-3722-4565-AC98-D9C8DA439D25}" type="datetimeFigureOut">
              <a:rPr lang="en-GB" smtClean="0"/>
              <a:pPr/>
              <a:t>15/04/2014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FC7F143-C50A-4099-A412-B7D2921F1E42}"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5639" y="1944575"/>
            <a:ext cx="5537918"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341781" y="1944575"/>
            <a:ext cx="5537919"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1A006A7-3722-4565-AC98-D9C8DA439D25}" type="datetimeFigureOut">
              <a:rPr lang="en-GB" smtClean="0"/>
              <a:pPr/>
              <a:t>15/04/2014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FC7F143-C50A-4099-A412-B7D2921F1E42}"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1A006A7-3722-4565-AC98-D9C8DA439D25}" type="datetimeFigureOut">
              <a:rPr lang="en-GB" smtClean="0"/>
              <a:pPr/>
              <a:t>15/04/2014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FC7F143-C50A-4099-A412-B7D2921F1E42}"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1A006A7-3722-4565-AC98-D9C8DA439D25}" type="datetimeFigureOut">
              <a:rPr lang="en-GB" smtClean="0"/>
              <a:pPr/>
              <a:t>15/04/2014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FC7F143-C50A-4099-A412-B7D2921F1E42}"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006A7-3722-4565-AC98-D9C8DA439D25}" type="datetimeFigureOut">
              <a:rPr lang="en-GB" smtClean="0"/>
              <a:pPr/>
              <a:t>15/04/2014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FC7F143-C50A-4099-A412-B7D2921F1E42}"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671" y="301050"/>
            <a:ext cx="3518055" cy="1281214"/>
          </a:xfrm>
        </p:spPr>
        <p:txBody>
          <a:bodyPr anchor="b"/>
          <a:lstStyle>
            <a:lvl1pPr algn="l">
              <a:defRPr sz="2300" b="1"/>
            </a:lvl1pPr>
          </a:lstStyle>
          <a:p>
            <a:r>
              <a:rPr lang="en-US" smtClean="0"/>
              <a:t>Click to edit Master title style</a:t>
            </a:r>
            <a:endParaRPr lang="en-GB"/>
          </a:p>
        </p:txBody>
      </p:sp>
      <p:sp>
        <p:nvSpPr>
          <p:cNvPr id="3" name="Content Placeholder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006A7-3722-4565-AC98-D9C8DA439D25}" type="datetimeFigureOut">
              <a:rPr lang="en-GB" smtClean="0"/>
              <a:pPr/>
              <a:t>15/04/2014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FC7F143-C50A-4099-A412-B7D2921F1E42}"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981" y="5292884"/>
            <a:ext cx="6416040" cy="624855"/>
          </a:xfrm>
        </p:spPr>
        <p:txBody>
          <a:bodyPr anchor="b"/>
          <a:lstStyle>
            <a:lvl1pPr algn="l">
              <a:defRPr sz="2300" b="1"/>
            </a:lvl1pPr>
          </a:lstStyle>
          <a:p>
            <a:r>
              <a:rPr lang="en-US" smtClean="0"/>
              <a:t>Click to edit Master title style</a:t>
            </a:r>
            <a:endParaRPr lang="en-GB"/>
          </a:p>
        </p:txBody>
      </p:sp>
      <p:sp>
        <p:nvSpPr>
          <p:cNvPr id="3" name="Picture Placeholder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en-GB" dirty="0"/>
          </a:p>
        </p:txBody>
      </p:sp>
      <p:sp>
        <p:nvSpPr>
          <p:cNvPr id="4" name="Text Placeholder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006A7-3722-4565-AC98-D9C8DA439D25}" type="datetimeFigureOut">
              <a:rPr lang="en-GB" smtClean="0"/>
              <a:pPr/>
              <a:t>15/04/2014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FC7F143-C50A-4099-A412-B7D2921F1E42}"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70" y="302801"/>
            <a:ext cx="9624060" cy="1260211"/>
          </a:xfrm>
          <a:prstGeom prst="rect">
            <a:avLst/>
          </a:prstGeom>
        </p:spPr>
        <p:txBody>
          <a:bodyPr vert="horz" lIns="104306" tIns="52153" rIns="104306" bIns="52153"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534670" y="1764295"/>
            <a:ext cx="9624060" cy="4990084"/>
          </a:xfrm>
          <a:prstGeom prst="rect">
            <a:avLst/>
          </a:prstGeom>
        </p:spPr>
        <p:txBody>
          <a:bodyPr vert="horz" lIns="104306" tIns="52153" rIns="104306" bIns="521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B1A006A7-3722-4565-AC98-D9C8DA439D25}" type="datetimeFigureOut">
              <a:rPr lang="en-GB" smtClean="0"/>
              <a:pPr/>
              <a:t>15/04/2014</a:t>
            </a:fld>
            <a:endParaRPr lang="en-GB" dirty="0"/>
          </a:p>
        </p:txBody>
      </p:sp>
      <p:sp>
        <p:nvSpPr>
          <p:cNvPr id="5" name="Footer Placeholder 4"/>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CFC7F143-C50A-4099-A412-B7D2921F1E42}"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www.merialvetsite.com/sites/orchardhousevets/home.html"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3" descr="\\walnut\users\keirono'neill\Desktop\healthy-pets_rounded_corners.jpg"/>
          <p:cNvPicPr>
            <a:picLocks noChangeAspect="1" noChangeArrowheads="1"/>
          </p:cNvPicPr>
          <p:nvPr/>
        </p:nvPicPr>
        <p:blipFill>
          <a:blip r:embed="rId2" cstate="print"/>
          <a:srcRect l="6127" r="4665"/>
          <a:stretch>
            <a:fillRect/>
          </a:stretch>
        </p:blipFill>
        <p:spPr bwMode="auto">
          <a:xfrm>
            <a:off x="306140" y="1332359"/>
            <a:ext cx="4968552" cy="2304256"/>
          </a:xfrm>
          <a:prstGeom prst="rect">
            <a:avLst/>
          </a:prstGeom>
          <a:noFill/>
          <a:ln>
            <a:noFill/>
          </a:ln>
        </p:spPr>
      </p:pic>
      <p:sp>
        <p:nvSpPr>
          <p:cNvPr id="21" name="TextBox 20"/>
          <p:cNvSpPr txBox="1"/>
          <p:nvPr/>
        </p:nvSpPr>
        <p:spPr>
          <a:xfrm>
            <a:off x="1791946" y="536333"/>
            <a:ext cx="10130440" cy="1338604"/>
          </a:xfrm>
          <a:prstGeom prst="rect">
            <a:avLst/>
          </a:prstGeom>
          <a:noFill/>
          <a:ln>
            <a:noFill/>
          </a:ln>
        </p:spPr>
        <p:txBody>
          <a:bodyPr wrap="square" lIns="91206" tIns="45609" rIns="91206" bIns="45609" rtlCol="0">
            <a:spAutoFit/>
          </a:bodyPr>
          <a:lstStyle/>
          <a:p>
            <a:r>
              <a:rPr lang="en-GB" sz="3600" b="1" dirty="0" smtClean="0">
                <a:solidFill>
                  <a:srgbClr val="004B8C"/>
                </a:solidFill>
                <a:latin typeface="Arial" pitchFamily="34" charset="0"/>
                <a:cs typeface="Arial" pitchFamily="34" charset="0"/>
              </a:rPr>
              <a:t>WHAT OUR CLIENTS SAY</a:t>
            </a:r>
          </a:p>
          <a:p>
            <a:endParaRPr lang="en-GB" sz="4100" b="1" dirty="0" smtClean="0">
              <a:solidFill>
                <a:srgbClr val="00B0F0"/>
              </a:solidFill>
              <a:latin typeface="Arial" pitchFamily="34" charset="0"/>
              <a:cs typeface="Arial" pitchFamily="34" charset="0"/>
            </a:endParaRPr>
          </a:p>
          <a:p>
            <a:endParaRPr lang="en-GB" sz="400" b="1" dirty="0">
              <a:solidFill>
                <a:schemeClr val="tx2"/>
              </a:solidFill>
              <a:latin typeface="Arial" pitchFamily="34" charset="0"/>
              <a:cs typeface="Arial" pitchFamily="34" charset="0"/>
            </a:endParaRPr>
          </a:p>
        </p:txBody>
      </p:sp>
      <p:sp>
        <p:nvSpPr>
          <p:cNvPr id="4" name="Rectangle 3"/>
          <p:cNvSpPr/>
          <p:nvPr/>
        </p:nvSpPr>
        <p:spPr>
          <a:xfrm>
            <a:off x="5490716" y="5148783"/>
            <a:ext cx="4896544" cy="1512168"/>
          </a:xfrm>
          <a:prstGeom prst="rect">
            <a:avLst/>
          </a:prstGeom>
          <a:solidFill>
            <a:srgbClr val="004B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8" name="Picture 7" descr="Ellis Whittam ï Logo With Stra pline ‘«ˆ On White ‘«ˆ CMYK .jpg"/>
          <p:cNvPicPr>
            <a:picLocks noChangeAspect="1"/>
          </p:cNvPicPr>
          <p:nvPr/>
        </p:nvPicPr>
        <p:blipFill>
          <a:blip r:embed="rId3" cstate="print"/>
          <a:stretch>
            <a:fillRect/>
          </a:stretch>
        </p:blipFill>
        <p:spPr>
          <a:xfrm>
            <a:off x="7797356" y="6794246"/>
            <a:ext cx="2589124" cy="564170"/>
          </a:xfrm>
          <a:prstGeom prst="rect">
            <a:avLst/>
          </a:prstGeom>
        </p:spPr>
      </p:pic>
      <p:sp>
        <p:nvSpPr>
          <p:cNvPr id="11" name="TextBox 10"/>
          <p:cNvSpPr txBox="1"/>
          <p:nvPr/>
        </p:nvSpPr>
        <p:spPr>
          <a:xfrm>
            <a:off x="5562724" y="5148783"/>
            <a:ext cx="4814900" cy="1505027"/>
          </a:xfrm>
          <a:prstGeom prst="rect">
            <a:avLst/>
          </a:prstGeom>
          <a:noFill/>
        </p:spPr>
        <p:txBody>
          <a:bodyPr wrap="square" rtlCol="0">
            <a:spAutoFit/>
          </a:bodyPr>
          <a:lstStyle/>
          <a:p>
            <a:pPr algn="r"/>
            <a:r>
              <a:rPr lang="en-GB" sz="1600" i="1" dirty="0" smtClean="0">
                <a:solidFill>
                  <a:schemeClr val="bg1"/>
                </a:solidFill>
                <a:latin typeface="Arial" pitchFamily="34" charset="0"/>
                <a:cs typeface="Arial" pitchFamily="34" charset="0"/>
              </a:rPr>
              <a:t>“We are always mindful of H&amp;S and never complacent. Our EW Health &amp; Safety Consultant, Mark, is always pragmatic and with his help we continue to maintain and improve our standards.”</a:t>
            </a:r>
          </a:p>
          <a:p>
            <a:endParaRPr lang="en-GB" sz="1100" dirty="0" smtClean="0">
              <a:solidFill>
                <a:schemeClr val="bg1"/>
              </a:solidFill>
              <a:latin typeface="Arial" pitchFamily="34" charset="0"/>
              <a:cs typeface="Arial" pitchFamily="34" charset="0"/>
            </a:endParaRPr>
          </a:p>
          <a:p>
            <a:pPr>
              <a:spcBef>
                <a:spcPct val="20000"/>
              </a:spcBef>
              <a:defRPr/>
            </a:pPr>
            <a:r>
              <a:rPr lang="en-GB" sz="1400" i="1" dirty="0" smtClean="0">
                <a:solidFill>
                  <a:schemeClr val="bg1"/>
                </a:solidFill>
                <a:latin typeface="Arial" pitchFamily="34" charset="0"/>
                <a:cs typeface="Arial" pitchFamily="34" charset="0"/>
              </a:rPr>
              <a:t>Catherine Waters, Head Nurse</a:t>
            </a:r>
            <a:endParaRPr lang="en-GB" dirty="0">
              <a:latin typeface="Arial" pitchFamily="34" charset="0"/>
              <a:cs typeface="Arial" pitchFamily="34" charset="0"/>
            </a:endParaRPr>
          </a:p>
        </p:txBody>
      </p:sp>
      <p:sp>
        <p:nvSpPr>
          <p:cNvPr id="18" name="Rectangle 17"/>
          <p:cNvSpPr/>
          <p:nvPr/>
        </p:nvSpPr>
        <p:spPr>
          <a:xfrm>
            <a:off x="294989" y="6890212"/>
            <a:ext cx="7228893" cy="353170"/>
          </a:xfrm>
          <a:prstGeom prst="rect">
            <a:avLst/>
          </a:prstGeom>
          <a:solidFill>
            <a:srgbClr val="00AEEF"/>
          </a:solidFill>
          <a:ln>
            <a:solidFill>
              <a:srgbClr val="00AEE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9" name="Subtitle 2"/>
          <p:cNvSpPr txBox="1">
            <a:spLocks/>
          </p:cNvSpPr>
          <p:nvPr/>
        </p:nvSpPr>
        <p:spPr>
          <a:xfrm>
            <a:off x="298880" y="6890212"/>
            <a:ext cx="6669480" cy="353169"/>
          </a:xfrm>
          <a:prstGeom prst="rect">
            <a:avLst/>
          </a:prstGeom>
        </p:spPr>
        <p:txBody>
          <a:bodyPr vert="horz" lIns="98143" tIns="49072" rIns="98143" bIns="49072" rtlCol="0">
            <a:noAutofit/>
          </a:bodyPr>
          <a:lstStyle/>
          <a:p>
            <a:pPr defTabSz="490712">
              <a:spcBef>
                <a:spcPct val="20000"/>
              </a:spcBef>
              <a:defRPr/>
            </a:pPr>
            <a:r>
              <a:rPr lang="en-US" sz="1600" b="1" dirty="0" smtClean="0">
                <a:solidFill>
                  <a:schemeClr val="bg1"/>
                </a:solidFill>
                <a:latin typeface="Arial" pitchFamily="34" charset="0"/>
                <a:cs typeface="Arial" pitchFamily="34" charset="0"/>
              </a:rPr>
              <a:t>To learn more visit elliswhittam.com or call 0845 226 8393</a:t>
            </a:r>
          </a:p>
        </p:txBody>
      </p:sp>
      <p:pic>
        <p:nvPicPr>
          <p:cNvPr id="14" name="Picture 13" descr="amy test.bmp"/>
          <p:cNvPicPr/>
          <p:nvPr/>
        </p:nvPicPr>
        <p:blipFill>
          <a:blip r:embed="rId4" cstate="print"/>
          <a:stretch>
            <a:fillRect/>
          </a:stretch>
        </p:blipFill>
        <p:spPr>
          <a:xfrm>
            <a:off x="116963" y="0"/>
            <a:ext cx="1790700" cy="1771650"/>
          </a:xfrm>
          <a:prstGeom prst="ellipse">
            <a:avLst/>
          </a:prstGeom>
        </p:spPr>
      </p:pic>
      <p:pic>
        <p:nvPicPr>
          <p:cNvPr id="16" name="Picture 2" descr="http://www.merialvetsite.com/sites/orchardhousevets/images/logos/logo1.jpg">
            <a:hlinkClick r:id="rId5"/>
          </p:cNvPr>
          <p:cNvPicPr>
            <a:picLocks noChangeAspect="1" noChangeArrowheads="1"/>
          </p:cNvPicPr>
          <p:nvPr/>
        </p:nvPicPr>
        <p:blipFill>
          <a:blip r:embed="rId6" cstate="print"/>
          <a:srcRect l="29153" t="28736" r="24201" b="56830"/>
          <a:stretch>
            <a:fillRect/>
          </a:stretch>
        </p:blipFill>
        <p:spPr bwMode="auto">
          <a:xfrm>
            <a:off x="8823658" y="4356695"/>
            <a:ext cx="1645896" cy="720080"/>
          </a:xfrm>
          <a:prstGeom prst="rect">
            <a:avLst/>
          </a:prstGeom>
          <a:noFill/>
        </p:spPr>
      </p:pic>
      <p:sp>
        <p:nvSpPr>
          <p:cNvPr id="20" name="Subtitle 2"/>
          <p:cNvSpPr txBox="1">
            <a:spLocks/>
          </p:cNvSpPr>
          <p:nvPr/>
        </p:nvSpPr>
        <p:spPr>
          <a:xfrm>
            <a:off x="162124" y="3636615"/>
            <a:ext cx="2592000" cy="2612691"/>
          </a:xfrm>
          <a:prstGeom prst="rect">
            <a:avLst/>
          </a:prstGeom>
        </p:spPr>
        <p:txBody>
          <a:bodyPr vert="horz" lIns="98051" tIns="49025" rIns="98051" bIns="49025" rtlCol="0">
            <a:noAutofit/>
          </a:bodyPr>
          <a:lstStyle/>
          <a:p>
            <a:r>
              <a:rPr lang="en-GB" sz="1400" b="1" dirty="0" smtClean="0">
                <a:solidFill>
                  <a:schemeClr val="tx2"/>
                </a:solidFill>
                <a:latin typeface="Arial" pitchFamily="34" charset="0"/>
                <a:cs typeface="Arial" pitchFamily="34" charset="0"/>
              </a:rPr>
              <a:t>Orchard House Veterinary Centres</a:t>
            </a:r>
            <a:r>
              <a:rPr lang="en-GB" sz="1200" dirty="0" smtClean="0">
                <a:solidFill>
                  <a:schemeClr val="tx2"/>
                </a:solidFill>
                <a:latin typeface="Arial" pitchFamily="34" charset="0"/>
                <a:cs typeface="Arial" pitchFamily="34" charset="0"/>
              </a:rPr>
              <a:t>  consists of two practices located in Hexham and Stocksfield and an innovative mobile clinic visiting outlying villages within the North Tyne Valley. </a:t>
            </a:r>
            <a:endParaRPr lang="en-GB" sz="700" dirty="0" smtClean="0">
              <a:solidFill>
                <a:schemeClr val="tx2"/>
              </a:solidFill>
              <a:latin typeface="Arial" pitchFamily="34" charset="0"/>
              <a:cs typeface="Arial" pitchFamily="34" charset="0"/>
            </a:endParaRPr>
          </a:p>
          <a:p>
            <a:r>
              <a:rPr lang="en-GB" sz="500" dirty="0" smtClean="0">
                <a:solidFill>
                  <a:schemeClr val="tx2"/>
                </a:solidFill>
                <a:latin typeface="Arial" pitchFamily="34" charset="0"/>
                <a:cs typeface="Arial" pitchFamily="34" charset="0"/>
              </a:rPr>
              <a:t> </a:t>
            </a:r>
            <a:endParaRPr lang="en-GB" sz="600" dirty="0" smtClean="0">
              <a:solidFill>
                <a:schemeClr val="tx2"/>
              </a:solidFill>
              <a:latin typeface="Arial" pitchFamily="34" charset="0"/>
              <a:cs typeface="Arial" pitchFamily="34" charset="0"/>
            </a:endParaRPr>
          </a:p>
          <a:p>
            <a:r>
              <a:rPr lang="en-GB" sz="1200" dirty="0" smtClean="0">
                <a:solidFill>
                  <a:schemeClr val="tx2"/>
                </a:solidFill>
                <a:latin typeface="Arial" pitchFamily="34" charset="0"/>
                <a:cs typeface="Arial" pitchFamily="34" charset="0"/>
              </a:rPr>
              <a:t>Practice owners Tim and Cath Pearson take pride in providing a personal service, demonstrated by the fact they choose not to contract out their Out of Hours Emergency Service. However, one area of the business they are happy to outsource is the specialist support they require for employment law, HR and health and safety.</a:t>
            </a:r>
            <a:endParaRPr lang="en-GB" sz="700" dirty="0" smtClean="0">
              <a:solidFill>
                <a:schemeClr val="tx2"/>
              </a:solidFill>
              <a:latin typeface="Arial" pitchFamily="34" charset="0"/>
              <a:cs typeface="Arial" pitchFamily="34" charset="0"/>
            </a:endParaRPr>
          </a:p>
          <a:p>
            <a:endParaRPr lang="en-GB" sz="800" dirty="0" smtClean="0">
              <a:solidFill>
                <a:schemeClr val="tx2"/>
              </a:solidFill>
              <a:cs typeface="Arial" pitchFamily="34" charset="0"/>
            </a:endParaRPr>
          </a:p>
        </p:txBody>
      </p:sp>
      <p:sp>
        <p:nvSpPr>
          <p:cNvPr id="24" name="Subtitle 2"/>
          <p:cNvSpPr txBox="1">
            <a:spLocks/>
          </p:cNvSpPr>
          <p:nvPr/>
        </p:nvSpPr>
        <p:spPr>
          <a:xfrm>
            <a:off x="2826708" y="3708623"/>
            <a:ext cx="2592000" cy="2612691"/>
          </a:xfrm>
          <a:prstGeom prst="rect">
            <a:avLst/>
          </a:prstGeom>
        </p:spPr>
        <p:txBody>
          <a:bodyPr vert="horz" lIns="98051" tIns="49025" rIns="98051" bIns="49025" rtlCol="0">
            <a:noAutofit/>
          </a:bodyPr>
          <a:lstStyle/>
          <a:p>
            <a:r>
              <a:rPr lang="en-GB" sz="1200" dirty="0" smtClean="0">
                <a:solidFill>
                  <a:schemeClr val="tx2"/>
                </a:solidFill>
                <a:latin typeface="Arial" pitchFamily="34" charset="0"/>
                <a:cs typeface="Arial" pitchFamily="34" charset="0"/>
              </a:rPr>
              <a:t>Tim comments: “Our first introduction to EW was when we met their Regional Business Director, Catherine White. At the time, we were outsourcing to another provider. Catherine developed a full understanding of our business and our needs and prepared a bespoke proposal for us.</a:t>
            </a:r>
          </a:p>
          <a:p>
            <a:endParaRPr lang="en-GB" sz="600" dirty="0" smtClean="0">
              <a:solidFill>
                <a:schemeClr val="tx2"/>
              </a:solidFill>
              <a:latin typeface="Arial" pitchFamily="34" charset="0"/>
              <a:cs typeface="Arial" pitchFamily="34" charset="0"/>
            </a:endParaRPr>
          </a:p>
          <a:p>
            <a:r>
              <a:rPr lang="en-GB" sz="1200" dirty="0" smtClean="0">
                <a:solidFill>
                  <a:schemeClr val="tx2"/>
                </a:solidFill>
                <a:latin typeface="Arial" pitchFamily="34" charset="0"/>
                <a:cs typeface="Arial" pitchFamily="34" charset="0"/>
              </a:rPr>
              <a:t>“What particularly appealed was the personalised nature of the service, ” Tim continues, “so after a couple of meetings we chose to leave our current provider and join Ellis Whittam.” </a:t>
            </a:r>
            <a:endParaRPr lang="en-GB" sz="700" dirty="0" smtClean="0">
              <a:solidFill>
                <a:schemeClr val="tx2"/>
              </a:solidFill>
              <a:latin typeface="Arial" pitchFamily="34" charset="0"/>
              <a:cs typeface="Arial" pitchFamily="34" charset="0"/>
            </a:endParaRPr>
          </a:p>
          <a:p>
            <a:r>
              <a:rPr lang="en-GB" sz="700" dirty="0" smtClean="0">
                <a:solidFill>
                  <a:schemeClr val="tx2"/>
                </a:solidFill>
                <a:cs typeface="Arial" pitchFamily="34" charset="0"/>
              </a:rPr>
              <a:t> </a:t>
            </a:r>
          </a:p>
        </p:txBody>
      </p:sp>
      <p:sp>
        <p:nvSpPr>
          <p:cNvPr id="27" name="Subtitle 2"/>
          <p:cNvSpPr txBox="1">
            <a:spLocks/>
          </p:cNvSpPr>
          <p:nvPr/>
        </p:nvSpPr>
        <p:spPr>
          <a:xfrm>
            <a:off x="5346700" y="1239948"/>
            <a:ext cx="2592000" cy="2612691"/>
          </a:xfrm>
          <a:prstGeom prst="rect">
            <a:avLst/>
          </a:prstGeom>
        </p:spPr>
        <p:txBody>
          <a:bodyPr vert="horz" lIns="98051" tIns="49025" rIns="98051" bIns="49025" rtlCol="0">
            <a:noAutofit/>
          </a:bodyPr>
          <a:lstStyle/>
          <a:p>
            <a:r>
              <a:rPr lang="en-GB" sz="1200" dirty="0" smtClean="0">
                <a:solidFill>
                  <a:schemeClr val="tx2"/>
                </a:solidFill>
                <a:latin typeface="Arial" pitchFamily="34" charset="0"/>
                <a:cs typeface="Arial" pitchFamily="34" charset="0"/>
              </a:rPr>
              <a:t>Orchard House now benefits from totally unlimited employment law and HR support for a fixed fee, delivered by a named, qualified Employment Law Adviser who offers invaluable support to Claire Russell, the Practice Manager. Claire has a law degree and fully appreciates the need for specialist support in this complex and ever-changing discipline.</a:t>
            </a:r>
            <a:endParaRPr lang="en-GB" sz="700" dirty="0" smtClean="0">
              <a:solidFill>
                <a:schemeClr val="tx2"/>
              </a:solidFill>
              <a:latin typeface="Arial" pitchFamily="34" charset="0"/>
              <a:cs typeface="Arial" pitchFamily="34" charset="0"/>
            </a:endParaRPr>
          </a:p>
          <a:p>
            <a:r>
              <a:rPr lang="en-GB" sz="600" dirty="0" smtClean="0">
                <a:solidFill>
                  <a:schemeClr val="tx2"/>
                </a:solidFill>
                <a:latin typeface="Arial" pitchFamily="34" charset="0"/>
                <a:cs typeface="Arial" pitchFamily="34" charset="0"/>
              </a:rPr>
              <a:t> </a:t>
            </a:r>
          </a:p>
          <a:p>
            <a:r>
              <a:rPr lang="en-GB" sz="1200" dirty="0" smtClean="0">
                <a:solidFill>
                  <a:schemeClr val="tx2"/>
                </a:solidFill>
                <a:latin typeface="Arial" pitchFamily="34" charset="0"/>
                <a:cs typeface="Arial" pitchFamily="34" charset="0"/>
              </a:rPr>
              <a:t>Claire comments: “I am very reassured to have Ellis Whittam on board. I enjoy the continuity of service we receive with our own dedicated legal adviser, Sarah, who understands our business and desired outcomes. Sarah is always on hand to help. We have a </a:t>
            </a:r>
            <a:r>
              <a:rPr lang="en-GB" sz="1200" dirty="0" smtClean="0">
                <a:solidFill>
                  <a:schemeClr val="tx2"/>
                </a:solidFill>
                <a:latin typeface="Arial" pitchFamily="34" charset="0"/>
                <a:cs typeface="Arial" pitchFamily="34" charset="0"/>
              </a:rPr>
              <a:t>good</a:t>
            </a:r>
            <a:endParaRPr lang="en-GB" sz="700" dirty="0" smtClean="0">
              <a:solidFill>
                <a:schemeClr val="tx2"/>
              </a:solidFill>
              <a:latin typeface="Arial" pitchFamily="34" charset="0"/>
              <a:cs typeface="Arial" pitchFamily="34" charset="0"/>
            </a:endParaRPr>
          </a:p>
          <a:p>
            <a:r>
              <a:rPr lang="en-GB" sz="700" dirty="0" smtClean="0">
                <a:solidFill>
                  <a:schemeClr val="tx2"/>
                </a:solidFill>
                <a:cs typeface="Arial" pitchFamily="34" charset="0"/>
              </a:rPr>
              <a:t> </a:t>
            </a:r>
          </a:p>
          <a:p>
            <a:endParaRPr lang="en-GB" sz="1200" dirty="0" smtClean="0">
              <a:solidFill>
                <a:schemeClr val="tx2"/>
              </a:solidFill>
              <a:cs typeface="Arial" pitchFamily="34" charset="0"/>
            </a:endParaRPr>
          </a:p>
          <a:p>
            <a:endParaRPr lang="en-GB" sz="800" dirty="0" smtClean="0">
              <a:solidFill>
                <a:schemeClr val="tx2"/>
              </a:solidFill>
              <a:cs typeface="Arial" pitchFamily="34" charset="0"/>
            </a:endParaRPr>
          </a:p>
          <a:p>
            <a:endParaRPr lang="en-GB" sz="1200" dirty="0">
              <a:solidFill>
                <a:schemeClr val="tx2"/>
              </a:solidFill>
              <a:cs typeface="Arial" pitchFamily="34" charset="0"/>
            </a:endParaRPr>
          </a:p>
          <a:p>
            <a:endParaRPr lang="en-GB" sz="1200" dirty="0">
              <a:solidFill>
                <a:schemeClr val="tx2"/>
              </a:solidFill>
              <a:cs typeface="Arial" pitchFamily="34" charset="0"/>
            </a:endParaRPr>
          </a:p>
        </p:txBody>
      </p:sp>
      <p:sp>
        <p:nvSpPr>
          <p:cNvPr id="28" name="Subtitle 2"/>
          <p:cNvSpPr txBox="1">
            <a:spLocks/>
          </p:cNvSpPr>
          <p:nvPr/>
        </p:nvSpPr>
        <p:spPr>
          <a:xfrm>
            <a:off x="7938988" y="1239948"/>
            <a:ext cx="2592000" cy="2612691"/>
          </a:xfrm>
          <a:prstGeom prst="rect">
            <a:avLst/>
          </a:prstGeom>
        </p:spPr>
        <p:txBody>
          <a:bodyPr vert="horz" lIns="98051" tIns="49025" rIns="98051" bIns="49025" rtlCol="0">
            <a:noAutofit/>
          </a:bodyPr>
          <a:lstStyle/>
          <a:p>
            <a:r>
              <a:rPr lang="en-GB" sz="1200" dirty="0" smtClean="0">
                <a:solidFill>
                  <a:schemeClr val="tx2"/>
                </a:solidFill>
                <a:latin typeface="Arial" pitchFamily="34" charset="0"/>
                <a:cs typeface="Arial" pitchFamily="34" charset="0"/>
              </a:rPr>
              <a:t>working relationship and it's great to be on first name terms.” </a:t>
            </a:r>
            <a:endParaRPr lang="en-GB" sz="1200" dirty="0" smtClean="0">
              <a:solidFill>
                <a:schemeClr val="tx2"/>
              </a:solidFill>
              <a:latin typeface="Arial" pitchFamily="34" charset="0"/>
              <a:cs typeface="Arial" pitchFamily="34" charset="0"/>
            </a:endParaRPr>
          </a:p>
          <a:p>
            <a:endParaRPr lang="en-GB" sz="600" dirty="0" smtClean="0">
              <a:solidFill>
                <a:schemeClr val="tx2"/>
              </a:solidFill>
              <a:latin typeface="Arial" pitchFamily="34" charset="0"/>
              <a:cs typeface="Arial" pitchFamily="34" charset="0"/>
            </a:endParaRPr>
          </a:p>
          <a:p>
            <a:r>
              <a:rPr lang="en-GB" sz="1200" dirty="0" smtClean="0">
                <a:solidFill>
                  <a:schemeClr val="tx2"/>
                </a:solidFill>
                <a:latin typeface="Arial" pitchFamily="34" charset="0"/>
                <a:cs typeface="Arial" pitchFamily="34" charset="0"/>
              </a:rPr>
              <a:t>Recognising </a:t>
            </a:r>
            <a:r>
              <a:rPr lang="en-GB" sz="1200" dirty="0" smtClean="0">
                <a:solidFill>
                  <a:schemeClr val="tx2"/>
                </a:solidFill>
                <a:latin typeface="Arial" pitchFamily="34" charset="0"/>
                <a:cs typeface="Arial" pitchFamily="34" charset="0"/>
              </a:rPr>
              <a:t>that they could also benefit from the same level of professional support with their health and safety needs, Tim and Cath decided to take this service from Ellis Whittam too. </a:t>
            </a:r>
            <a:endParaRPr lang="en-GB" sz="1000" dirty="0" smtClean="0">
              <a:solidFill>
                <a:schemeClr val="tx2"/>
              </a:solidFill>
              <a:latin typeface="Arial" pitchFamily="34" charset="0"/>
              <a:cs typeface="Arial" pitchFamily="34" charset="0"/>
            </a:endParaRPr>
          </a:p>
          <a:p>
            <a:r>
              <a:rPr lang="en-GB" sz="600" dirty="0" smtClean="0">
                <a:solidFill>
                  <a:schemeClr val="tx2"/>
                </a:solidFill>
                <a:latin typeface="Arial" pitchFamily="34" charset="0"/>
                <a:cs typeface="Arial" pitchFamily="34" charset="0"/>
              </a:rPr>
              <a:t> </a:t>
            </a:r>
          </a:p>
          <a:p>
            <a:r>
              <a:rPr lang="en-GB" sz="1200" dirty="0" smtClean="0">
                <a:solidFill>
                  <a:schemeClr val="tx2"/>
                </a:solidFill>
                <a:latin typeface="Arial" pitchFamily="34" charset="0"/>
                <a:cs typeface="Arial" pitchFamily="34" charset="0"/>
              </a:rPr>
              <a:t>Tim concludes: “Having experts on hand speeds up the process of dealing with unplanned events and allows us to focus on our core business. The fixed fee aspect really suits us. We have certainty of cost and are able to plan budgets effectively.” </a:t>
            </a:r>
          </a:p>
          <a:p>
            <a:endParaRPr lang="en-GB" sz="1200" dirty="0" smtClean="0">
              <a:solidFill>
                <a:schemeClr val="tx2"/>
              </a:solidFill>
              <a:cs typeface="Arial" pitchFamily="34" charset="0"/>
            </a:endParaRPr>
          </a:p>
          <a:p>
            <a:endParaRPr lang="en-GB" sz="800" dirty="0" smtClean="0">
              <a:solidFill>
                <a:schemeClr val="tx2"/>
              </a:solidFill>
              <a:cs typeface="Arial" pitchFamily="34" charset="0"/>
            </a:endParaRPr>
          </a:p>
          <a:p>
            <a:endParaRPr lang="en-GB" sz="1200" dirty="0">
              <a:solidFill>
                <a:schemeClr val="tx2"/>
              </a:solidFill>
              <a:cs typeface="Arial" pitchFamily="34" charset="0"/>
            </a:endParaRPr>
          </a:p>
          <a:p>
            <a:endParaRPr lang="en-GB" sz="1200" dirty="0">
              <a:solidFill>
                <a:schemeClr val="tx2"/>
              </a:solidFill>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271</Words>
  <Application>Microsoft Office PowerPoint</Application>
  <PresentationFormat>Custom</PresentationFormat>
  <Paragraphs>25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26</cp:revision>
  <dcterms:created xsi:type="dcterms:W3CDTF">2013-07-17T15:09:26Z</dcterms:created>
  <dcterms:modified xsi:type="dcterms:W3CDTF">2014-04-15T10:34:36Z</dcterms:modified>
</cp:coreProperties>
</file>