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0"/>
  </p:notesMasterIdLst>
  <p:sldIdLst>
    <p:sldId id="257" r:id="rId3"/>
    <p:sldId id="274" r:id="rId4"/>
    <p:sldId id="273" r:id="rId5"/>
    <p:sldId id="262" r:id="rId6"/>
    <p:sldId id="264" r:id="rId7"/>
    <p:sldId id="275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70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1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58D13-9608-0F44-9C5C-EF51ECDAACE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A8221-143C-5345-AF60-3D99CFFC7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8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A8221-143C-5345-AF60-3D99CFFC7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A8221-143C-5345-AF60-3D99CFFC74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1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6C1F2-9806-6B4B-B451-32F60678A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9D3F9-4D84-F840-A44D-BAC64F0D1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2697-09B0-854B-8F07-D65C125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FB9E-EA89-6844-A36F-D967EACC86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2ACCD-2A6A-C341-BB53-9A15EB25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FAA67-FAC1-4D4C-A1A5-6F23BE41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9D75-56D2-5E4F-867D-0DF2061F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6213-2E04-874A-BE6A-21416547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F4825-2947-1940-88CD-15FB97103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CDB16-37CD-8B47-A603-AB9B1F04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FB9E-EA89-6844-A36F-D967EACC86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D352A-859E-704E-89CE-5A5ACB97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54729-6D93-6A4A-9E66-80553C6D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9D75-56D2-5E4F-867D-0DF2061F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2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1F8995-62B8-154C-8664-51BBF3B18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9FFCF-0834-9A42-8D42-2CE45267D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8EAEC-F8ED-E341-B2AD-653AE858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FB9E-EA89-6844-A36F-D967EACC86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7C50C-8560-8449-B3F0-8AB4D1A2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09815-5404-3F49-A573-B8CB748C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9D75-56D2-5E4F-867D-0DF2061F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94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BAA25A-20DC-0449-97BF-A8069DC60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AF7A2F4-6D01-A64E-92A1-BDE976C98E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2722563"/>
            <a:ext cx="9805988" cy="1300798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ts val="476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01043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BAA25A-20DC-0449-97BF-A8069DC60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AF7A2F4-6D01-A64E-92A1-BDE976C98E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2722563"/>
            <a:ext cx="9805988" cy="1300798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ts val="476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8350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D2CD78-926C-1C4A-9C5D-57B887E904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9346DB3-1FD2-B745-BE48-036680E21B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726" y="2722562"/>
            <a:ext cx="5245434" cy="1404937"/>
          </a:xfrm>
          <a:prstGeom prst="rect">
            <a:avLst/>
          </a:prstGeom>
        </p:spPr>
        <p:txBody>
          <a:bodyPr/>
          <a:lstStyle>
            <a:lvl1pPr marL="0">
              <a:lnSpc>
                <a:spcPts val="476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B530946-8A30-214E-9868-185F49CFD5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-7938"/>
            <a:ext cx="6096000" cy="6865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5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13FABA-F7BE-DC4E-927B-8068E3486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D6F2CC7-A7E8-9A4E-9037-D98171666D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2793263"/>
            <a:ext cx="9805988" cy="1271474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ts val="366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0284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6D1E6-AA9C-3E41-89FA-8AF342D46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D6F2CC7-A7E8-9A4E-9037-D98171666D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2793263"/>
            <a:ext cx="9805988" cy="1271474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ts val="3660"/>
              </a:lnSpc>
              <a:spcBef>
                <a:spcPts val="0"/>
              </a:spcBef>
              <a:buNone/>
              <a:defRPr sz="3600" b="1" i="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355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356D0F1-1E24-794E-BBC7-B5CBB24B8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49" y="1051090"/>
            <a:ext cx="10875963" cy="1095344"/>
          </a:xfrm>
          <a:prstGeom prst="rect">
            <a:avLst/>
          </a:prstGeom>
        </p:spPr>
        <p:txBody>
          <a:bodyPr/>
          <a:lstStyle>
            <a:lvl1pPr marL="0">
              <a:lnSpc>
                <a:spcPts val="3660"/>
              </a:lnSpc>
              <a:spcBef>
                <a:spcPts val="0"/>
              </a:spcBef>
              <a:buNone/>
              <a:defRPr sz="3600" b="1" i="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1594DB-EAEE-2248-B55A-70A0AB955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49" y="2146434"/>
            <a:ext cx="10875962" cy="4113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05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D694-9815-1F42-8985-F28EFACE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F284-8161-8247-ABAB-F2E735B6F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7848-6E55-AE41-A2EC-E5F2091A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FB9E-EA89-6844-A36F-D967EACC86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5B315-B4F2-3148-88E2-D4110CC7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4463C-4368-D44C-8F0F-11F1EF85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9D75-56D2-5E4F-867D-0DF2061F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9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7398-8F81-C840-A937-65E44C9F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C5FEC-B7A8-E24E-ADE8-A5FE86B51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232ED-E16C-C247-8B2F-CB14DFB4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FB9E-EA89-6844-A36F-D967EACC86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44BCE-567D-8049-B647-897D3454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E2A4A-3E8E-0E4F-BBBE-B22918F9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9D75-56D2-5E4F-867D-0DF2061F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2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6DDA-B4C4-CF4D-B407-758FC509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1AABC-7A50-BB46-86F1-BD32C5F3B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47A2F-67C9-5D46-9D5B-67DA98DD4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452F5-1C0F-4E4D-8FDC-DDE4419B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FB9E-EA89-6844-A36F-D967EACC86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6132B-346A-A04E-9E23-96735769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BE837-CAAB-664D-98D5-E1BEA109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9D75-56D2-5E4F-867D-0DF2061F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2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497F1-740B-1541-A5EC-974E332F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F825A-8FED-294E-8869-B483FFE12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3B920-41A6-AB44-ADAD-2757808E9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C8F14-D42C-1442-8E2C-D0D092C41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D208A-13E7-1245-AF80-112CF86D3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FA89C-9ADE-E140-86F5-7038B437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FB9E-EA89-6844-A36F-D967EACC86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25555-339C-EB44-849A-7FE9C800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A65FC-F717-1243-A2BB-FFD644F7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9D75-56D2-5E4F-867D-0DF2061F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F92F-670B-AF48-97D2-459A04FC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44417A-DD49-034D-95D2-DC2EF825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FB9E-EA89-6844-A36F-D967EACC86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46650-3414-974C-B747-6F5D3632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F38A5-CA8E-0545-9C8F-A45A34DE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9D75-56D2-5E4F-867D-0DF2061F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1D6683-7EC2-3140-9420-ED9E2689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FB9E-EA89-6844-A36F-D967EACC86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3375E-8D1C-914B-92D3-FE8ED517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15D29-C57B-7D45-B2E6-25774700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9D75-56D2-5E4F-867D-0DF2061F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44D7-989D-2443-9180-8553F67E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93892-D1B0-B540-BD7C-E5A64188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AA110-454A-C345-BEBB-2977B0186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ED279-F6B2-8A43-8220-57ECF62A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FB9E-EA89-6844-A36F-D967EACC86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80053-14E4-2B48-8A83-70F7F8CE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A675D-8652-634A-9104-289856F0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9D75-56D2-5E4F-867D-0DF2061F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5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8376-E918-F042-BA45-F384FC81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58D2D-967E-134D-9842-1DA2BFB9C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5EBA5-4049-7D4B-AB44-A7AD6BEAE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8288A-1460-2C4D-88EA-D933983C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FB9E-EA89-6844-A36F-D967EACC86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97916-9357-7841-90BA-0F450A16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18A33-390B-5541-82CB-D7B64C94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9D75-56D2-5E4F-867D-0DF2061F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8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D59A20-0C27-FB42-A2DB-9058EF56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3AE7D-39AC-8543-A7B5-23B2788FD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6C3F2-8E6C-9E4D-B488-3819E8BE4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FB9E-EA89-6844-A36F-D967EACC86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4C7BD-5731-4C45-995F-FE78B3855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3291E-5CA3-464F-9462-2FA36E7C1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49D75-56D2-5E4F-867D-0DF2061FE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1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86FF0-3184-064F-9CAB-2A765E03C8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C215F0-3AF8-D645-994E-EF7E1F574480}"/>
              </a:ext>
            </a:extLst>
          </p:cNvPr>
          <p:cNvSpPr txBox="1"/>
          <p:nvPr userDrawn="1"/>
        </p:nvSpPr>
        <p:spPr>
          <a:xfrm>
            <a:off x="8927233" y="264982"/>
            <a:ext cx="2045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dirty="0">
                <a:solidFill>
                  <a:srgbClr val="373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 Safety Components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2428351-8A50-7A4D-B984-08B652964702}"/>
              </a:ext>
            </a:extLst>
          </p:cNvPr>
          <p:cNvSpPr txBox="1">
            <a:spLocks/>
          </p:cNvSpPr>
          <p:nvPr userDrawn="1"/>
        </p:nvSpPr>
        <p:spPr>
          <a:xfrm>
            <a:off x="10902950" y="234104"/>
            <a:ext cx="1084263" cy="307975"/>
          </a:xfrm>
          <a:prstGeom prst="rect">
            <a:avLst/>
          </a:prstGeom>
        </p:spPr>
        <p:txBody>
          <a:bodyPr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E6D1AB-4E78-F142-BB20-8272221D46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6BA831A-AA88-0A46-8C83-3F138908E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623" y="2146435"/>
            <a:ext cx="10875962" cy="411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33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oxfordsafety.co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oxfordsafet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1AE0D6-56EA-3049-A9FE-35BFB4D74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773" y="1761377"/>
            <a:ext cx="11796454" cy="3016085"/>
          </a:xfrm>
        </p:spPr>
        <p:txBody>
          <a:bodyPr>
            <a:normAutofit/>
          </a:bodyPr>
          <a:lstStyle/>
          <a:p>
            <a:r>
              <a:rPr lang="en-US" dirty="0"/>
              <a:t>Oxford Safety Components Case Study</a:t>
            </a:r>
            <a:br>
              <a:rPr lang="en-US" dirty="0"/>
            </a:br>
            <a:r>
              <a:rPr lang="en-US" sz="1800" dirty="0"/>
              <a:t>February 2021</a:t>
            </a:r>
          </a:p>
        </p:txBody>
      </p:sp>
    </p:spTree>
    <p:extLst>
      <p:ext uri="{BB962C8B-B14F-4D97-AF65-F5344CB8AC3E}">
        <p14:creationId xmlns:p14="http://schemas.microsoft.com/office/powerpoint/2010/main" val="319407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9A05AE-844B-D147-A38A-E7A8D92037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Details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6237D6-0743-1E42-BCC0-CB43C8567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348167"/>
              </p:ext>
            </p:extLst>
          </p:nvPr>
        </p:nvGraphicFramePr>
        <p:xfrm>
          <a:off x="1279524" y="2268880"/>
          <a:ext cx="9632951" cy="2955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6018">
                  <a:extLst>
                    <a:ext uri="{9D8B030D-6E8A-4147-A177-3AD203B41FA5}">
                      <a16:colId xmlns:a16="http://schemas.microsoft.com/office/drawing/2014/main" val="1463318359"/>
                    </a:ext>
                  </a:extLst>
                </a:gridCol>
                <a:gridCol w="3826933">
                  <a:extLst>
                    <a:ext uri="{9D8B030D-6E8A-4147-A177-3AD203B41FA5}">
                      <a16:colId xmlns:a16="http://schemas.microsoft.com/office/drawing/2014/main" val="459466858"/>
                    </a:ext>
                  </a:extLst>
                </a:gridCol>
              </a:tblGrid>
              <a:tr h="908644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Customer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Market leading fire solutions company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398319"/>
                  </a:ext>
                </a:extLst>
              </a:tr>
              <a:tr h="768743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South-East London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264071"/>
                  </a:ext>
                </a:extLst>
              </a:tr>
              <a:tr h="821042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Product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CoverSafe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Spark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16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Delivered In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February 2021</a:t>
                      </a:r>
                    </a:p>
                  </a:txBody>
                  <a:tcPr marL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48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73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7CCD46-9FAD-6641-BA9A-AAE45B9E15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About the client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A45B07-84B9-4E47-8719-08BC459E5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49" y="1764909"/>
            <a:ext cx="9301257" cy="4890796"/>
          </a:xfrm>
        </p:spPr>
        <p:txBody>
          <a:bodyPr>
            <a:normAutofit/>
          </a:bodyPr>
          <a:lstStyle/>
          <a:p>
            <a:pPr fontAlgn="base"/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</a:rPr>
              <a:t>A UK market leader in passive fire protection, providing a ‘one-stop’ service which includes surveying, manufacturing, installation, certification and maintenance of fire doors, screens, fire alarm systems and other fire protection solutions.</a:t>
            </a:r>
          </a:p>
          <a:p>
            <a:pPr fontAlgn="base"/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</a:rPr>
              <a:t>An established and trusted provider across both the private and public sector. Their clients include housing and social care providers, public bodies, local authorities, maintenance contractors and private commercial clients. </a:t>
            </a:r>
          </a:p>
          <a:p>
            <a:pPr fontAlgn="base"/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</a:rPr>
              <a:t>From their base in South-East London, their manufacturing plant utilises specialist machinery to manufacture bespoke fire &amp; enhanced security doors, screens &amp; other products to the latest exacting standards.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6650F9B-CA1D-874F-A8CE-53DD40696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640" y="4893733"/>
            <a:ext cx="1839226" cy="183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25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1FFAF-F39B-ED4A-8808-B4C22B9B26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BFAF-BB94-B643-9E93-F5C0DA2C0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49" y="1764909"/>
            <a:ext cx="9301257" cy="4890796"/>
          </a:xfrm>
        </p:spPr>
        <p:txBody>
          <a:bodyPr>
            <a:normAutofit/>
          </a:bodyPr>
          <a:lstStyle/>
          <a:p>
            <a:pPr marL="336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A market leading Fire Solutions company approached Oxford Safety Components in February 2021.</a:t>
            </a:r>
          </a:p>
          <a:p>
            <a:pPr marL="336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They had previously bought some </a:t>
            </a:r>
            <a:r>
              <a:rPr lang="en-US" sz="2600" dirty="0" err="1"/>
              <a:t>CoverSafe</a:t>
            </a:r>
            <a:r>
              <a:rPr lang="en-US" sz="2600" dirty="0"/>
              <a:t> Sparks from us before and had decided to go ahead and order a larger amount, as they found them very useful as an access platform and fall prevention system when installing fire barriers in attics/roof voids.</a:t>
            </a:r>
          </a:p>
          <a:p>
            <a:pPr marL="336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This is a great example of how the customer can often make us aware of sectors we previously hadn’t thought our products would apply to.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F4769B-D9D7-8846-8994-EAAF06C91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640" y="4893733"/>
            <a:ext cx="1839226" cy="183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, container&#10;&#10;Description automatically generated">
            <a:extLst>
              <a:ext uri="{FF2B5EF4-FFF2-40B4-BE49-F238E27FC236}">
                <a16:creationId xmlns:a16="http://schemas.microsoft.com/office/drawing/2014/main" id="{8B9A0E5A-F8D6-7549-8ABD-5D61F061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" r="1442"/>
          <a:stretch/>
        </p:blipFill>
        <p:spPr>
          <a:xfrm>
            <a:off x="32345" y="1609266"/>
            <a:ext cx="4450050" cy="4904111"/>
          </a:xfrm>
          <a:prstGeom prst="rect">
            <a:avLst/>
          </a:prstGeom>
        </p:spPr>
      </p:pic>
      <p:pic>
        <p:nvPicPr>
          <p:cNvPr id="11" name="Picture 10" descr="A picture containing text, person, indoor, preparing&#10;&#10;Description automatically generated">
            <a:extLst>
              <a:ext uri="{FF2B5EF4-FFF2-40B4-BE49-F238E27FC236}">
                <a16:creationId xmlns:a16="http://schemas.microsoft.com/office/drawing/2014/main" id="{84462CEF-3DFA-764B-89D7-7E34309D0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" r="2465"/>
          <a:stretch/>
        </p:blipFill>
        <p:spPr>
          <a:xfrm>
            <a:off x="4660822" y="1609268"/>
            <a:ext cx="3269656" cy="4904110"/>
          </a:xfrm>
          <a:prstGeom prst="rect">
            <a:avLst/>
          </a:prstGeom>
        </p:spPr>
      </p:pic>
      <p:pic>
        <p:nvPicPr>
          <p:cNvPr id="14" name="Picture 13" descr="Close - up of a machine&#10;&#10;Description automatically generated with low confidence">
            <a:extLst>
              <a:ext uri="{FF2B5EF4-FFF2-40B4-BE49-F238E27FC236}">
                <a16:creationId xmlns:a16="http://schemas.microsoft.com/office/drawing/2014/main" id="{3630E1AB-5E39-8C42-A13C-FEC997413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4" t="1063" r="1253"/>
          <a:stretch/>
        </p:blipFill>
        <p:spPr>
          <a:xfrm>
            <a:off x="8131044" y="1609268"/>
            <a:ext cx="4028611" cy="4904110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F8BF2F3-69B4-434D-B532-C8832ECDFB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849" y="1051090"/>
            <a:ext cx="10875963" cy="1095344"/>
          </a:xfrm>
        </p:spPr>
        <p:txBody>
          <a:bodyPr/>
          <a:lstStyle/>
          <a:p>
            <a:r>
              <a:rPr lang="en-US" dirty="0"/>
              <a:t>Project Images</a:t>
            </a:r>
          </a:p>
        </p:txBody>
      </p:sp>
    </p:spTree>
    <p:extLst>
      <p:ext uri="{BB962C8B-B14F-4D97-AF65-F5344CB8AC3E}">
        <p14:creationId xmlns:p14="http://schemas.microsoft.com/office/powerpoint/2010/main" val="326991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2AFE8-47ED-B342-83E8-6A8B4810B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125" y="1616569"/>
            <a:ext cx="3818612" cy="4896808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78E5772-7F44-BF4C-830C-35140A484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849" y="1051090"/>
            <a:ext cx="10875963" cy="1095344"/>
          </a:xfrm>
        </p:spPr>
        <p:txBody>
          <a:bodyPr/>
          <a:lstStyle/>
          <a:p>
            <a:r>
              <a:rPr lang="en-US" dirty="0" err="1"/>
              <a:t>CoverSafe</a:t>
            </a:r>
            <a:r>
              <a:rPr lang="en-US" dirty="0"/>
              <a:t> Spark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8F76D-CD13-314A-AD4C-D3E1E0F45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4" y="1643427"/>
            <a:ext cx="6836079" cy="4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8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122C0D-81F2-6C44-B3D3-7894835B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489941"/>
            <a:ext cx="5867400" cy="158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2CB6EA-2406-114B-92B0-6FA564F53646}"/>
              </a:ext>
            </a:extLst>
          </p:cNvPr>
          <p:cNvSpPr txBox="1"/>
          <p:nvPr/>
        </p:nvSpPr>
        <p:spPr>
          <a:xfrm>
            <a:off x="3810000" y="3429000"/>
            <a:ext cx="45720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Oxford Safety Components 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Tel: +44 (0) 1869323282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Email: </a:t>
            </a:r>
            <a:r>
              <a:rPr lang="en-US" dirty="0">
                <a:hlinkClick r:id="rId3"/>
              </a:rPr>
              <a:t>sales@oxfordsafety.com</a:t>
            </a: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/>
              <a:t>Website: </a:t>
            </a:r>
            <a:r>
              <a:rPr lang="en-US" dirty="0">
                <a:hlinkClick r:id="rId4"/>
              </a:rPr>
              <a:t>www.oxfordsafety.com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40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256</Words>
  <Application>Microsoft Office PowerPoint</Application>
  <PresentationFormat>Widescreen</PresentationFormat>
  <Paragraphs>26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 Staples</dc:creator>
  <cp:lastModifiedBy>Eddie Stevens</cp:lastModifiedBy>
  <cp:revision>24</cp:revision>
  <dcterms:created xsi:type="dcterms:W3CDTF">2020-12-16T09:05:19Z</dcterms:created>
  <dcterms:modified xsi:type="dcterms:W3CDTF">2022-03-17T08:39:36Z</dcterms:modified>
</cp:coreProperties>
</file>