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697" r:id="rId5"/>
    <p:sldMasterId id="2147483704" r:id="rId6"/>
  </p:sldMasterIdLst>
  <p:notesMasterIdLst>
    <p:notesMasterId r:id="rId13"/>
  </p:notesMasterIdLst>
  <p:handoutMasterIdLst>
    <p:handoutMasterId r:id="rId14"/>
  </p:handoutMasterIdLst>
  <p:sldIdLst>
    <p:sldId id="256" r:id="rId7"/>
    <p:sldId id="262" r:id="rId8"/>
    <p:sldId id="273" r:id="rId9"/>
    <p:sldId id="289" r:id="rId10"/>
    <p:sldId id="290"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A36"/>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13"/>
    <p:restoredTop sz="94710"/>
  </p:normalViewPr>
  <p:slideViewPr>
    <p:cSldViewPr snapToGrid="0" snapToObjects="1">
      <p:cViewPr>
        <p:scale>
          <a:sx n="116" d="100"/>
          <a:sy n="116" d="100"/>
        </p:scale>
        <p:origin x="720" y="-78"/>
      </p:cViewPr>
      <p:guideLst/>
    </p:cSldViewPr>
  </p:slideViewPr>
  <p:notesTextViewPr>
    <p:cViewPr>
      <p:scale>
        <a:sx n="1" d="1"/>
        <a:sy n="1" d="1"/>
      </p:scale>
      <p:origin x="0" y="0"/>
    </p:cViewPr>
  </p:notesTextViewPr>
  <p:notesViewPr>
    <p:cSldViewPr snapToGrid="0" snapToObjects="1">
      <p:cViewPr varScale="1">
        <p:scale>
          <a:sx n="123" d="100"/>
          <a:sy n="123" d="100"/>
        </p:scale>
        <p:origin x="644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5F31F7-88B7-1B48-BA02-A483C874E1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2C74D9-812C-D440-A92F-EC30983F36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31718E-6398-4A4B-9D93-03A020CA32EE}" type="datetimeFigureOut">
              <a:rPr lang="en-US" smtClean="0"/>
              <a:t>3/17/2022</a:t>
            </a:fld>
            <a:endParaRPr lang="en-US"/>
          </a:p>
        </p:txBody>
      </p:sp>
      <p:sp>
        <p:nvSpPr>
          <p:cNvPr id="4" name="Footer Placeholder 3">
            <a:extLst>
              <a:ext uri="{FF2B5EF4-FFF2-40B4-BE49-F238E27FC236}">
                <a16:creationId xmlns:a16="http://schemas.microsoft.com/office/drawing/2014/main" id="{48233BFD-B2C8-9745-AFA7-20BE421FBF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60B189D-E6EC-394C-9A57-C4EE9B310C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6631FB-3718-0348-9F9B-04BC5B1D0CB4}" type="slidenum">
              <a:rPr lang="en-US" smtClean="0"/>
              <a:t>‹#›</a:t>
            </a:fld>
            <a:endParaRPr lang="en-US"/>
          </a:p>
        </p:txBody>
      </p:sp>
    </p:spTree>
    <p:extLst>
      <p:ext uri="{BB962C8B-B14F-4D97-AF65-F5344CB8AC3E}">
        <p14:creationId xmlns:p14="http://schemas.microsoft.com/office/powerpoint/2010/main" val="1836526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236DE-780A-D148-A983-5808855D52FA}"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D8F4E-BE82-B445-B7EA-49A05D3D66BB}" type="slidenum">
              <a:rPr lang="en-US" smtClean="0"/>
              <a:t>‹#›</a:t>
            </a:fld>
            <a:endParaRPr lang="en-US"/>
          </a:p>
        </p:txBody>
      </p:sp>
    </p:spTree>
    <p:extLst>
      <p:ext uri="{BB962C8B-B14F-4D97-AF65-F5344CB8AC3E}">
        <p14:creationId xmlns:p14="http://schemas.microsoft.com/office/powerpoint/2010/main" val="261512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8221-143C-5345-AF60-3D99CFFC74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218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BAA25A-20DC-0449-97BF-A8069DC601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7">
            <a:extLst>
              <a:ext uri="{FF2B5EF4-FFF2-40B4-BE49-F238E27FC236}">
                <a16:creationId xmlns:a16="http://schemas.microsoft.com/office/drawing/2014/main" id="{FAF7A2F4-6D01-A64E-92A1-BDE976C98E5A}"/>
              </a:ext>
            </a:extLst>
          </p:cNvPr>
          <p:cNvSpPr>
            <a:spLocks noGrp="1"/>
          </p:cNvSpPr>
          <p:nvPr>
            <p:ph type="body" sz="quarter" idx="10" hasCustomPrompt="1"/>
          </p:nvPr>
        </p:nvSpPr>
        <p:spPr>
          <a:xfrm>
            <a:off x="577850" y="2722563"/>
            <a:ext cx="9805988" cy="1300798"/>
          </a:xfrm>
          <a:prstGeom prst="rect">
            <a:avLst/>
          </a:prstGeom>
        </p:spPr>
        <p:txBody>
          <a:bodyPr anchor="ctr"/>
          <a:lstStyle>
            <a:lvl1pPr marL="0">
              <a:lnSpc>
                <a:spcPts val="4760"/>
              </a:lnSpc>
              <a:spcBef>
                <a:spcPts val="0"/>
              </a:spcBef>
              <a:buNone/>
              <a:defRPr sz="48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14900715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bg>
      <p:bgRef idx="1001">
        <a:schemeClr val="bg1"/>
      </p:bgRef>
    </p:bg>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A356D0F1-1E24-794E-BBC7-B5CBB24B8B22}"/>
              </a:ext>
            </a:extLst>
          </p:cNvPr>
          <p:cNvSpPr>
            <a:spLocks noGrp="1"/>
          </p:cNvSpPr>
          <p:nvPr>
            <p:ph type="body" sz="quarter" idx="11" hasCustomPrompt="1"/>
          </p:nvPr>
        </p:nvSpPr>
        <p:spPr>
          <a:xfrm>
            <a:off x="577849" y="1051090"/>
            <a:ext cx="10875963" cy="1095344"/>
          </a:xfrm>
          <a:prstGeom prst="rect">
            <a:avLst/>
          </a:prstGeom>
        </p:spPr>
        <p:txBody>
          <a:bodyPr/>
          <a:lstStyle>
            <a:lvl1pPr marL="0">
              <a:lnSpc>
                <a:spcPts val="3660"/>
              </a:lnSpc>
              <a:spcBef>
                <a:spcPts val="0"/>
              </a:spcBef>
              <a:buNone/>
              <a:defRPr sz="3600" b="1" i="0">
                <a:solidFill>
                  <a:srgbClr val="373A36"/>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Page Title</a:t>
            </a:r>
          </a:p>
        </p:txBody>
      </p:sp>
      <p:sp>
        <p:nvSpPr>
          <p:cNvPr id="9" name="Content Placeholder 2">
            <a:extLst>
              <a:ext uri="{FF2B5EF4-FFF2-40B4-BE49-F238E27FC236}">
                <a16:creationId xmlns:a16="http://schemas.microsoft.com/office/drawing/2014/main" id="{C81594DB-EAEE-2248-B55A-70A0AB95571D}"/>
              </a:ext>
            </a:extLst>
          </p:cNvPr>
          <p:cNvSpPr>
            <a:spLocks noGrp="1"/>
          </p:cNvSpPr>
          <p:nvPr>
            <p:ph idx="1"/>
          </p:nvPr>
        </p:nvSpPr>
        <p:spPr>
          <a:xfrm>
            <a:off x="577849" y="2146434"/>
            <a:ext cx="10875962" cy="411368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65744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6437C02-0FE9-4694-A7B5-DAA2E7F92826}"/>
              </a:ext>
            </a:extLst>
          </p:cNvPr>
          <p:cNvSpPr>
            <a:spLocks noGrp="1"/>
          </p:cNvSpPr>
          <p:nvPr>
            <p:ph type="dt" sz="half" idx="10"/>
          </p:nvPr>
        </p:nvSpPr>
        <p:spPr/>
        <p:txBody>
          <a:bodyPr/>
          <a:lstStyle/>
          <a:p>
            <a:fld id="{E8B161A5-EBA5-4792-AF13-0D301E22EB0F}" type="datetimeFigureOut">
              <a:rPr lang="en-GB" smtClean="0"/>
              <a:t>17/03/2022</a:t>
            </a:fld>
            <a:endParaRPr lang="en-GB"/>
          </a:p>
        </p:txBody>
      </p:sp>
      <p:sp>
        <p:nvSpPr>
          <p:cNvPr id="5" name="Footer Placeholder 4">
            <a:extLst>
              <a:ext uri="{FF2B5EF4-FFF2-40B4-BE49-F238E27FC236}">
                <a16:creationId xmlns:a16="http://schemas.microsoft.com/office/drawing/2014/main" id="{B6259E44-CD78-4CC7-8AA4-C4FF8D3688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53EE96-960C-45FC-BB52-209ED2441814}"/>
              </a:ext>
            </a:extLst>
          </p:cNvPr>
          <p:cNvSpPr>
            <a:spLocks noGrp="1"/>
          </p:cNvSpPr>
          <p:nvPr>
            <p:ph type="sldNum" sz="quarter" idx="12"/>
          </p:nvPr>
        </p:nvSpPr>
        <p:spPr/>
        <p:txBody>
          <a:bodyPr/>
          <a:lstStyle/>
          <a:p>
            <a:fld id="{584AD9C1-3B62-4F79-8758-F1DDE4AB6113}" type="slidenum">
              <a:rPr lang="en-GB" smtClean="0"/>
              <a:t>‹#›</a:t>
            </a:fld>
            <a:endParaRPr lang="en-GB"/>
          </a:p>
        </p:txBody>
      </p:sp>
    </p:spTree>
    <p:extLst>
      <p:ext uri="{BB962C8B-B14F-4D97-AF65-F5344CB8AC3E}">
        <p14:creationId xmlns:p14="http://schemas.microsoft.com/office/powerpoint/2010/main" val="257800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BAA25A-20DC-0449-97BF-A8069DC601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7">
            <a:extLst>
              <a:ext uri="{FF2B5EF4-FFF2-40B4-BE49-F238E27FC236}">
                <a16:creationId xmlns:a16="http://schemas.microsoft.com/office/drawing/2014/main" id="{FAF7A2F4-6D01-A64E-92A1-BDE976C98E5A}"/>
              </a:ext>
            </a:extLst>
          </p:cNvPr>
          <p:cNvSpPr>
            <a:spLocks noGrp="1"/>
          </p:cNvSpPr>
          <p:nvPr>
            <p:ph type="body" sz="quarter" idx="10" hasCustomPrompt="1"/>
          </p:nvPr>
        </p:nvSpPr>
        <p:spPr>
          <a:xfrm>
            <a:off x="577850" y="2722563"/>
            <a:ext cx="9805988" cy="1300798"/>
          </a:xfrm>
          <a:prstGeom prst="rect">
            <a:avLst/>
          </a:prstGeom>
        </p:spPr>
        <p:txBody>
          <a:bodyPr anchor="ctr"/>
          <a:lstStyle>
            <a:lvl1pPr marL="0">
              <a:lnSpc>
                <a:spcPts val="4760"/>
              </a:lnSpc>
              <a:spcBef>
                <a:spcPts val="0"/>
              </a:spcBef>
              <a:buNone/>
              <a:defRPr sz="48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131329467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D2CD78-926C-1C4A-9C5D-57B887E904A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7">
            <a:extLst>
              <a:ext uri="{FF2B5EF4-FFF2-40B4-BE49-F238E27FC236}">
                <a16:creationId xmlns:a16="http://schemas.microsoft.com/office/drawing/2014/main" id="{E9346DB3-1FD2-B745-BE48-036680E21B6E}"/>
              </a:ext>
            </a:extLst>
          </p:cNvPr>
          <p:cNvSpPr>
            <a:spLocks noGrp="1"/>
          </p:cNvSpPr>
          <p:nvPr>
            <p:ph type="body" sz="quarter" idx="10" hasCustomPrompt="1"/>
          </p:nvPr>
        </p:nvSpPr>
        <p:spPr>
          <a:xfrm>
            <a:off x="606726" y="2722562"/>
            <a:ext cx="5245434" cy="1404937"/>
          </a:xfrm>
          <a:prstGeom prst="rect">
            <a:avLst/>
          </a:prstGeom>
        </p:spPr>
        <p:txBody>
          <a:bodyPr/>
          <a:lstStyle>
            <a:lvl1pPr marL="0">
              <a:lnSpc>
                <a:spcPts val="4760"/>
              </a:lnSpc>
              <a:spcBef>
                <a:spcPts val="0"/>
              </a:spcBef>
              <a:buNone/>
              <a:defRPr sz="48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Presentation Title</a:t>
            </a:r>
          </a:p>
        </p:txBody>
      </p:sp>
      <p:sp>
        <p:nvSpPr>
          <p:cNvPr id="7" name="Picture Placeholder 6">
            <a:extLst>
              <a:ext uri="{FF2B5EF4-FFF2-40B4-BE49-F238E27FC236}">
                <a16:creationId xmlns:a16="http://schemas.microsoft.com/office/drawing/2014/main" id="{BB530946-8A30-214E-9868-185F49CFD504}"/>
              </a:ext>
            </a:extLst>
          </p:cNvPr>
          <p:cNvSpPr>
            <a:spLocks noGrp="1"/>
          </p:cNvSpPr>
          <p:nvPr>
            <p:ph type="pic" sz="quarter" idx="11"/>
          </p:nvPr>
        </p:nvSpPr>
        <p:spPr>
          <a:xfrm>
            <a:off x="6096000" y="-7938"/>
            <a:ext cx="6096000" cy="6865938"/>
          </a:xfrm>
          <a:prstGeom prst="rect">
            <a:avLst/>
          </a:prstGeom>
          <a:solidFill>
            <a:schemeClr val="bg1">
              <a:lumMod val="85000"/>
            </a:schemeClr>
          </a:solidFill>
        </p:spPr>
        <p:txBody>
          <a:bodyPr anchor="ctr" anchorCtr="0"/>
          <a:lstStyle>
            <a:lvl1pPr algn="ctr">
              <a:buNone/>
              <a:defRPr>
                <a:solidFill>
                  <a:schemeClr val="tx1"/>
                </a:solidFill>
              </a:defRPr>
            </a:lvl1pPr>
          </a:lstStyle>
          <a:p>
            <a:endParaRPr lang="en-US" dirty="0"/>
          </a:p>
        </p:txBody>
      </p:sp>
    </p:spTree>
    <p:extLst>
      <p:ext uri="{BB962C8B-B14F-4D97-AF65-F5344CB8AC3E}">
        <p14:creationId xmlns:p14="http://schemas.microsoft.com/office/powerpoint/2010/main" val="131946057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13FABA-F7BE-DC4E-927B-8068E34862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7">
            <a:extLst>
              <a:ext uri="{FF2B5EF4-FFF2-40B4-BE49-F238E27FC236}">
                <a16:creationId xmlns:a16="http://schemas.microsoft.com/office/drawing/2014/main" id="{AD6F2CC7-A7E8-9A4E-9037-D98171666D80}"/>
              </a:ext>
            </a:extLst>
          </p:cNvPr>
          <p:cNvSpPr>
            <a:spLocks noGrp="1"/>
          </p:cNvSpPr>
          <p:nvPr>
            <p:ph type="body" sz="quarter" idx="10" hasCustomPrompt="1"/>
          </p:nvPr>
        </p:nvSpPr>
        <p:spPr>
          <a:xfrm>
            <a:off x="577850" y="2793263"/>
            <a:ext cx="9805988" cy="1271474"/>
          </a:xfrm>
          <a:prstGeom prst="rect">
            <a:avLst/>
          </a:prstGeom>
        </p:spPr>
        <p:txBody>
          <a:bodyPr anchor="ctr"/>
          <a:lstStyle>
            <a:lvl1pPr marL="0">
              <a:lnSpc>
                <a:spcPts val="3660"/>
              </a:lnSpc>
              <a:spcBef>
                <a:spcPts val="0"/>
              </a:spcBef>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Section Title</a:t>
            </a:r>
          </a:p>
        </p:txBody>
      </p:sp>
    </p:spTree>
    <p:extLst>
      <p:ext uri="{BB962C8B-B14F-4D97-AF65-F5344CB8AC3E}">
        <p14:creationId xmlns:p14="http://schemas.microsoft.com/office/powerpoint/2010/main" val="162047898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96D1E6-AA9C-3E41-89FA-8AF342D4665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7">
            <a:extLst>
              <a:ext uri="{FF2B5EF4-FFF2-40B4-BE49-F238E27FC236}">
                <a16:creationId xmlns:a16="http://schemas.microsoft.com/office/drawing/2014/main" id="{AD6F2CC7-A7E8-9A4E-9037-D98171666D80}"/>
              </a:ext>
            </a:extLst>
          </p:cNvPr>
          <p:cNvSpPr>
            <a:spLocks noGrp="1"/>
          </p:cNvSpPr>
          <p:nvPr>
            <p:ph type="body" sz="quarter" idx="10" hasCustomPrompt="1"/>
          </p:nvPr>
        </p:nvSpPr>
        <p:spPr>
          <a:xfrm>
            <a:off x="577850" y="2793263"/>
            <a:ext cx="9805988" cy="1271474"/>
          </a:xfrm>
          <a:prstGeom prst="rect">
            <a:avLst/>
          </a:prstGeom>
        </p:spPr>
        <p:txBody>
          <a:bodyPr anchor="ctr"/>
          <a:lstStyle>
            <a:lvl1pPr marL="0">
              <a:lnSpc>
                <a:spcPts val="3660"/>
              </a:lnSpc>
              <a:spcBef>
                <a:spcPts val="0"/>
              </a:spcBef>
              <a:buNone/>
              <a:defRPr sz="3600" b="1" i="0">
                <a:solidFill>
                  <a:srgbClr val="373A36"/>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Section Title</a:t>
            </a:r>
          </a:p>
        </p:txBody>
      </p:sp>
    </p:spTree>
    <p:extLst>
      <p:ext uri="{BB962C8B-B14F-4D97-AF65-F5344CB8AC3E}">
        <p14:creationId xmlns:p14="http://schemas.microsoft.com/office/powerpoint/2010/main" val="344618469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bg>
      <p:bgRef idx="1001">
        <a:schemeClr val="bg1"/>
      </p:bgRef>
    </p:bg>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A356D0F1-1E24-794E-BBC7-B5CBB24B8B22}"/>
              </a:ext>
            </a:extLst>
          </p:cNvPr>
          <p:cNvSpPr>
            <a:spLocks noGrp="1"/>
          </p:cNvSpPr>
          <p:nvPr>
            <p:ph type="body" sz="quarter" idx="11" hasCustomPrompt="1"/>
          </p:nvPr>
        </p:nvSpPr>
        <p:spPr>
          <a:xfrm>
            <a:off x="577849" y="1051090"/>
            <a:ext cx="10875963" cy="1095344"/>
          </a:xfrm>
          <a:prstGeom prst="rect">
            <a:avLst/>
          </a:prstGeom>
        </p:spPr>
        <p:txBody>
          <a:bodyPr/>
          <a:lstStyle>
            <a:lvl1pPr marL="0">
              <a:lnSpc>
                <a:spcPts val="3660"/>
              </a:lnSpc>
              <a:spcBef>
                <a:spcPts val="0"/>
              </a:spcBef>
              <a:buNone/>
              <a:defRPr sz="3600" b="1" i="0">
                <a:solidFill>
                  <a:srgbClr val="373A36"/>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Page Title</a:t>
            </a:r>
          </a:p>
        </p:txBody>
      </p:sp>
      <p:sp>
        <p:nvSpPr>
          <p:cNvPr id="9" name="Content Placeholder 2">
            <a:extLst>
              <a:ext uri="{FF2B5EF4-FFF2-40B4-BE49-F238E27FC236}">
                <a16:creationId xmlns:a16="http://schemas.microsoft.com/office/drawing/2014/main" id="{C81594DB-EAEE-2248-B55A-70A0AB95571D}"/>
              </a:ext>
            </a:extLst>
          </p:cNvPr>
          <p:cNvSpPr>
            <a:spLocks noGrp="1"/>
          </p:cNvSpPr>
          <p:nvPr>
            <p:ph idx="1"/>
          </p:nvPr>
        </p:nvSpPr>
        <p:spPr>
          <a:xfrm>
            <a:off x="577849" y="2146434"/>
            <a:ext cx="10875962" cy="411368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2825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D2CD78-926C-1C4A-9C5D-57B887E904A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7">
            <a:extLst>
              <a:ext uri="{FF2B5EF4-FFF2-40B4-BE49-F238E27FC236}">
                <a16:creationId xmlns:a16="http://schemas.microsoft.com/office/drawing/2014/main" id="{E9346DB3-1FD2-B745-BE48-036680E21B6E}"/>
              </a:ext>
            </a:extLst>
          </p:cNvPr>
          <p:cNvSpPr>
            <a:spLocks noGrp="1"/>
          </p:cNvSpPr>
          <p:nvPr>
            <p:ph type="body" sz="quarter" idx="10" hasCustomPrompt="1"/>
          </p:nvPr>
        </p:nvSpPr>
        <p:spPr>
          <a:xfrm>
            <a:off x="606726" y="2722562"/>
            <a:ext cx="5245434" cy="1404937"/>
          </a:xfrm>
          <a:prstGeom prst="rect">
            <a:avLst/>
          </a:prstGeom>
        </p:spPr>
        <p:txBody>
          <a:bodyPr/>
          <a:lstStyle>
            <a:lvl1pPr marL="0">
              <a:lnSpc>
                <a:spcPts val="4760"/>
              </a:lnSpc>
              <a:spcBef>
                <a:spcPts val="0"/>
              </a:spcBef>
              <a:buNone/>
              <a:defRPr sz="48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Presentation Title</a:t>
            </a:r>
          </a:p>
        </p:txBody>
      </p:sp>
      <p:sp>
        <p:nvSpPr>
          <p:cNvPr id="7" name="Picture Placeholder 6">
            <a:extLst>
              <a:ext uri="{FF2B5EF4-FFF2-40B4-BE49-F238E27FC236}">
                <a16:creationId xmlns:a16="http://schemas.microsoft.com/office/drawing/2014/main" id="{BB530946-8A30-214E-9868-185F49CFD504}"/>
              </a:ext>
            </a:extLst>
          </p:cNvPr>
          <p:cNvSpPr>
            <a:spLocks noGrp="1"/>
          </p:cNvSpPr>
          <p:nvPr>
            <p:ph type="pic" sz="quarter" idx="11"/>
          </p:nvPr>
        </p:nvSpPr>
        <p:spPr>
          <a:xfrm>
            <a:off x="6096000" y="-7938"/>
            <a:ext cx="6096000" cy="6865938"/>
          </a:xfrm>
          <a:prstGeom prst="rect">
            <a:avLst/>
          </a:prstGeom>
          <a:solidFill>
            <a:schemeClr val="bg1">
              <a:lumMod val="85000"/>
            </a:schemeClr>
          </a:solidFill>
        </p:spPr>
        <p:txBody>
          <a:bodyPr anchor="ctr" anchorCtr="0"/>
          <a:lstStyle>
            <a:lvl1pPr algn="ctr">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28332757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13FABA-F7BE-DC4E-927B-8068E34862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7">
            <a:extLst>
              <a:ext uri="{FF2B5EF4-FFF2-40B4-BE49-F238E27FC236}">
                <a16:creationId xmlns:a16="http://schemas.microsoft.com/office/drawing/2014/main" id="{AD6F2CC7-A7E8-9A4E-9037-D98171666D80}"/>
              </a:ext>
            </a:extLst>
          </p:cNvPr>
          <p:cNvSpPr>
            <a:spLocks noGrp="1"/>
          </p:cNvSpPr>
          <p:nvPr>
            <p:ph type="body" sz="quarter" idx="10" hasCustomPrompt="1"/>
          </p:nvPr>
        </p:nvSpPr>
        <p:spPr>
          <a:xfrm>
            <a:off x="577850" y="2793263"/>
            <a:ext cx="9805988" cy="1271474"/>
          </a:xfrm>
          <a:prstGeom prst="rect">
            <a:avLst/>
          </a:prstGeom>
        </p:spPr>
        <p:txBody>
          <a:bodyPr anchor="ctr"/>
          <a:lstStyle>
            <a:lvl1pPr marL="0">
              <a:lnSpc>
                <a:spcPts val="3660"/>
              </a:lnSpc>
              <a:spcBef>
                <a:spcPts val="0"/>
              </a:spcBef>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Section Title</a:t>
            </a:r>
          </a:p>
        </p:txBody>
      </p:sp>
    </p:spTree>
    <p:extLst>
      <p:ext uri="{BB962C8B-B14F-4D97-AF65-F5344CB8AC3E}">
        <p14:creationId xmlns:p14="http://schemas.microsoft.com/office/powerpoint/2010/main" val="18239502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96D1E6-AA9C-3E41-89FA-8AF342D4665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7">
            <a:extLst>
              <a:ext uri="{FF2B5EF4-FFF2-40B4-BE49-F238E27FC236}">
                <a16:creationId xmlns:a16="http://schemas.microsoft.com/office/drawing/2014/main" id="{AD6F2CC7-A7E8-9A4E-9037-D98171666D80}"/>
              </a:ext>
            </a:extLst>
          </p:cNvPr>
          <p:cNvSpPr>
            <a:spLocks noGrp="1"/>
          </p:cNvSpPr>
          <p:nvPr>
            <p:ph type="body" sz="quarter" idx="10" hasCustomPrompt="1"/>
          </p:nvPr>
        </p:nvSpPr>
        <p:spPr>
          <a:xfrm>
            <a:off x="577850" y="2793263"/>
            <a:ext cx="9805988" cy="1271474"/>
          </a:xfrm>
          <a:prstGeom prst="rect">
            <a:avLst/>
          </a:prstGeom>
        </p:spPr>
        <p:txBody>
          <a:bodyPr anchor="ctr"/>
          <a:lstStyle>
            <a:lvl1pPr marL="0">
              <a:lnSpc>
                <a:spcPts val="3660"/>
              </a:lnSpc>
              <a:spcBef>
                <a:spcPts val="0"/>
              </a:spcBef>
              <a:buNone/>
              <a:defRPr sz="3600" b="1" i="0">
                <a:solidFill>
                  <a:srgbClr val="373A36"/>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Section Title</a:t>
            </a:r>
          </a:p>
        </p:txBody>
      </p:sp>
    </p:spTree>
    <p:extLst>
      <p:ext uri="{BB962C8B-B14F-4D97-AF65-F5344CB8AC3E}">
        <p14:creationId xmlns:p14="http://schemas.microsoft.com/office/powerpoint/2010/main" val="18417642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Ref idx="1001">
        <a:schemeClr val="bg1"/>
      </p:bgRef>
    </p:bg>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A356D0F1-1E24-794E-BBC7-B5CBB24B8B22}"/>
              </a:ext>
            </a:extLst>
          </p:cNvPr>
          <p:cNvSpPr>
            <a:spLocks noGrp="1"/>
          </p:cNvSpPr>
          <p:nvPr>
            <p:ph type="body" sz="quarter" idx="11" hasCustomPrompt="1"/>
          </p:nvPr>
        </p:nvSpPr>
        <p:spPr>
          <a:xfrm>
            <a:off x="577849" y="1051090"/>
            <a:ext cx="10875963" cy="1095344"/>
          </a:xfrm>
          <a:prstGeom prst="rect">
            <a:avLst/>
          </a:prstGeom>
        </p:spPr>
        <p:txBody>
          <a:bodyPr/>
          <a:lstStyle>
            <a:lvl1pPr marL="0">
              <a:lnSpc>
                <a:spcPts val="3660"/>
              </a:lnSpc>
              <a:spcBef>
                <a:spcPts val="0"/>
              </a:spcBef>
              <a:buNone/>
              <a:defRPr sz="3600" b="1" i="0">
                <a:solidFill>
                  <a:srgbClr val="373A36"/>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Page Title</a:t>
            </a:r>
          </a:p>
        </p:txBody>
      </p:sp>
      <p:sp>
        <p:nvSpPr>
          <p:cNvPr id="9" name="Content Placeholder 2">
            <a:extLst>
              <a:ext uri="{FF2B5EF4-FFF2-40B4-BE49-F238E27FC236}">
                <a16:creationId xmlns:a16="http://schemas.microsoft.com/office/drawing/2014/main" id="{C81594DB-EAEE-2248-B55A-70A0AB95571D}"/>
              </a:ext>
            </a:extLst>
          </p:cNvPr>
          <p:cNvSpPr>
            <a:spLocks noGrp="1"/>
          </p:cNvSpPr>
          <p:nvPr>
            <p:ph idx="1"/>
          </p:nvPr>
        </p:nvSpPr>
        <p:spPr>
          <a:xfrm>
            <a:off x="577849" y="2146434"/>
            <a:ext cx="10875962" cy="411368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444552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BAA25A-20DC-0449-97BF-A8069DC601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7">
            <a:extLst>
              <a:ext uri="{FF2B5EF4-FFF2-40B4-BE49-F238E27FC236}">
                <a16:creationId xmlns:a16="http://schemas.microsoft.com/office/drawing/2014/main" id="{FAF7A2F4-6D01-A64E-92A1-BDE976C98E5A}"/>
              </a:ext>
            </a:extLst>
          </p:cNvPr>
          <p:cNvSpPr>
            <a:spLocks noGrp="1"/>
          </p:cNvSpPr>
          <p:nvPr>
            <p:ph type="body" sz="quarter" idx="10" hasCustomPrompt="1"/>
          </p:nvPr>
        </p:nvSpPr>
        <p:spPr>
          <a:xfrm>
            <a:off x="577850" y="2722563"/>
            <a:ext cx="9805988" cy="1300798"/>
          </a:xfrm>
          <a:prstGeom prst="rect">
            <a:avLst/>
          </a:prstGeom>
        </p:spPr>
        <p:txBody>
          <a:bodyPr anchor="ctr"/>
          <a:lstStyle>
            <a:lvl1pPr marL="0">
              <a:lnSpc>
                <a:spcPts val="4760"/>
              </a:lnSpc>
              <a:spcBef>
                <a:spcPts val="0"/>
              </a:spcBef>
              <a:buNone/>
              <a:defRPr sz="48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107672071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D2CD78-926C-1C4A-9C5D-57B887E904A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7">
            <a:extLst>
              <a:ext uri="{FF2B5EF4-FFF2-40B4-BE49-F238E27FC236}">
                <a16:creationId xmlns:a16="http://schemas.microsoft.com/office/drawing/2014/main" id="{E9346DB3-1FD2-B745-BE48-036680E21B6E}"/>
              </a:ext>
            </a:extLst>
          </p:cNvPr>
          <p:cNvSpPr>
            <a:spLocks noGrp="1"/>
          </p:cNvSpPr>
          <p:nvPr>
            <p:ph type="body" sz="quarter" idx="10" hasCustomPrompt="1"/>
          </p:nvPr>
        </p:nvSpPr>
        <p:spPr>
          <a:xfrm>
            <a:off x="606726" y="2722562"/>
            <a:ext cx="5245434" cy="1404937"/>
          </a:xfrm>
          <a:prstGeom prst="rect">
            <a:avLst/>
          </a:prstGeom>
        </p:spPr>
        <p:txBody>
          <a:bodyPr/>
          <a:lstStyle>
            <a:lvl1pPr marL="0">
              <a:lnSpc>
                <a:spcPts val="4760"/>
              </a:lnSpc>
              <a:spcBef>
                <a:spcPts val="0"/>
              </a:spcBef>
              <a:buNone/>
              <a:defRPr sz="48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Presentation Title</a:t>
            </a:r>
          </a:p>
        </p:txBody>
      </p:sp>
      <p:sp>
        <p:nvSpPr>
          <p:cNvPr id="7" name="Picture Placeholder 6">
            <a:extLst>
              <a:ext uri="{FF2B5EF4-FFF2-40B4-BE49-F238E27FC236}">
                <a16:creationId xmlns:a16="http://schemas.microsoft.com/office/drawing/2014/main" id="{BB530946-8A30-214E-9868-185F49CFD504}"/>
              </a:ext>
            </a:extLst>
          </p:cNvPr>
          <p:cNvSpPr>
            <a:spLocks noGrp="1"/>
          </p:cNvSpPr>
          <p:nvPr>
            <p:ph type="pic" sz="quarter" idx="11"/>
          </p:nvPr>
        </p:nvSpPr>
        <p:spPr>
          <a:xfrm>
            <a:off x="6096000" y="-7938"/>
            <a:ext cx="6096000" cy="6865938"/>
          </a:xfrm>
          <a:prstGeom prst="rect">
            <a:avLst/>
          </a:prstGeom>
          <a:solidFill>
            <a:schemeClr val="bg1">
              <a:lumMod val="85000"/>
            </a:schemeClr>
          </a:solidFill>
        </p:spPr>
        <p:txBody>
          <a:bodyPr anchor="ctr" anchorCtr="0"/>
          <a:lstStyle>
            <a:lvl1pPr algn="ctr">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14282416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13FABA-F7BE-DC4E-927B-8068E34862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7">
            <a:extLst>
              <a:ext uri="{FF2B5EF4-FFF2-40B4-BE49-F238E27FC236}">
                <a16:creationId xmlns:a16="http://schemas.microsoft.com/office/drawing/2014/main" id="{AD6F2CC7-A7E8-9A4E-9037-D98171666D80}"/>
              </a:ext>
            </a:extLst>
          </p:cNvPr>
          <p:cNvSpPr>
            <a:spLocks noGrp="1"/>
          </p:cNvSpPr>
          <p:nvPr>
            <p:ph type="body" sz="quarter" idx="10" hasCustomPrompt="1"/>
          </p:nvPr>
        </p:nvSpPr>
        <p:spPr>
          <a:xfrm>
            <a:off x="577850" y="2793263"/>
            <a:ext cx="9805988" cy="1271474"/>
          </a:xfrm>
          <a:prstGeom prst="rect">
            <a:avLst/>
          </a:prstGeom>
        </p:spPr>
        <p:txBody>
          <a:bodyPr anchor="ctr"/>
          <a:lstStyle>
            <a:lvl1pPr marL="0">
              <a:lnSpc>
                <a:spcPts val="3660"/>
              </a:lnSpc>
              <a:spcBef>
                <a:spcPts val="0"/>
              </a:spcBef>
              <a:buNone/>
              <a:defRPr sz="3600" b="1" i="0">
                <a:solidFill>
                  <a:schemeClr val="bg1"/>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Section Title</a:t>
            </a:r>
          </a:p>
        </p:txBody>
      </p:sp>
    </p:spTree>
    <p:extLst>
      <p:ext uri="{BB962C8B-B14F-4D97-AF65-F5344CB8AC3E}">
        <p14:creationId xmlns:p14="http://schemas.microsoft.com/office/powerpoint/2010/main" val="221571506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96D1E6-AA9C-3E41-89FA-8AF342D4665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7">
            <a:extLst>
              <a:ext uri="{FF2B5EF4-FFF2-40B4-BE49-F238E27FC236}">
                <a16:creationId xmlns:a16="http://schemas.microsoft.com/office/drawing/2014/main" id="{AD6F2CC7-A7E8-9A4E-9037-D98171666D80}"/>
              </a:ext>
            </a:extLst>
          </p:cNvPr>
          <p:cNvSpPr>
            <a:spLocks noGrp="1"/>
          </p:cNvSpPr>
          <p:nvPr>
            <p:ph type="body" sz="quarter" idx="10" hasCustomPrompt="1"/>
          </p:nvPr>
        </p:nvSpPr>
        <p:spPr>
          <a:xfrm>
            <a:off x="577850" y="2793263"/>
            <a:ext cx="9805988" cy="1271474"/>
          </a:xfrm>
          <a:prstGeom prst="rect">
            <a:avLst/>
          </a:prstGeom>
        </p:spPr>
        <p:txBody>
          <a:bodyPr anchor="ctr"/>
          <a:lstStyle>
            <a:lvl1pPr marL="0">
              <a:lnSpc>
                <a:spcPts val="3660"/>
              </a:lnSpc>
              <a:spcBef>
                <a:spcPts val="0"/>
              </a:spcBef>
              <a:buNone/>
              <a:defRPr sz="3600" b="1" i="0">
                <a:solidFill>
                  <a:srgbClr val="373A36"/>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Section Title</a:t>
            </a:r>
          </a:p>
        </p:txBody>
      </p:sp>
    </p:spTree>
    <p:extLst>
      <p:ext uri="{BB962C8B-B14F-4D97-AF65-F5344CB8AC3E}">
        <p14:creationId xmlns:p14="http://schemas.microsoft.com/office/powerpoint/2010/main" val="233946791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786FF0-3184-064F-9CAB-2A765E03C873}"/>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EC215F0-3AF8-D645-994E-EF7E1F574480}"/>
              </a:ext>
            </a:extLst>
          </p:cNvPr>
          <p:cNvSpPr txBox="1"/>
          <p:nvPr userDrawn="1"/>
        </p:nvSpPr>
        <p:spPr>
          <a:xfrm>
            <a:off x="8927233" y="264982"/>
            <a:ext cx="2045965" cy="246221"/>
          </a:xfrm>
          <a:prstGeom prst="rect">
            <a:avLst/>
          </a:prstGeom>
          <a:noFill/>
        </p:spPr>
        <p:txBody>
          <a:bodyPr wrap="square" rtlCol="0">
            <a:spAutoFit/>
          </a:bodyPr>
          <a:lstStyle/>
          <a:p>
            <a:r>
              <a:rPr lang="en-US" sz="1000" b="1" i="0" dirty="0">
                <a:solidFill>
                  <a:srgbClr val="373A36"/>
                </a:solidFill>
                <a:latin typeface="Arial" panose="020B0604020202020204" pitchFamily="34" charset="0"/>
                <a:cs typeface="Arial" panose="020B0604020202020204" pitchFamily="34" charset="0"/>
              </a:rPr>
              <a:t>Oxford Safety Components</a:t>
            </a:r>
          </a:p>
        </p:txBody>
      </p:sp>
      <p:sp>
        <p:nvSpPr>
          <p:cNvPr id="7" name="Text Placeholder 4">
            <a:extLst>
              <a:ext uri="{FF2B5EF4-FFF2-40B4-BE49-F238E27FC236}">
                <a16:creationId xmlns:a16="http://schemas.microsoft.com/office/drawing/2014/main" id="{82428351-8A50-7A4D-B984-08B652964702}"/>
              </a:ext>
            </a:extLst>
          </p:cNvPr>
          <p:cNvSpPr txBox="1">
            <a:spLocks/>
          </p:cNvSpPr>
          <p:nvPr userDrawn="1"/>
        </p:nvSpPr>
        <p:spPr>
          <a:xfrm>
            <a:off x="10902950" y="234104"/>
            <a:ext cx="1084263" cy="307975"/>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BE6D1AB-4E78-F142-BB20-8272221D469E}" type="slidenum">
              <a:rPr lang="en-US" smtClean="0"/>
              <a:t>‹#›</a:t>
            </a:fld>
            <a:endParaRPr lang="en-US" dirty="0"/>
          </a:p>
        </p:txBody>
      </p:sp>
      <p:sp>
        <p:nvSpPr>
          <p:cNvPr id="8" name="Text Placeholder 2">
            <a:extLst>
              <a:ext uri="{FF2B5EF4-FFF2-40B4-BE49-F238E27FC236}">
                <a16:creationId xmlns:a16="http://schemas.microsoft.com/office/drawing/2014/main" id="{66BA831A-AA88-0A46-8C83-3F138908E3A7}"/>
              </a:ext>
            </a:extLst>
          </p:cNvPr>
          <p:cNvSpPr>
            <a:spLocks noGrp="1"/>
          </p:cNvSpPr>
          <p:nvPr>
            <p:ph type="body" idx="1"/>
          </p:nvPr>
        </p:nvSpPr>
        <p:spPr>
          <a:xfrm>
            <a:off x="571623" y="2146435"/>
            <a:ext cx="10875962" cy="41136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005085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786FF0-3184-064F-9CAB-2A765E03C873}"/>
              </a:ext>
            </a:extLst>
          </p:cNvPr>
          <p:cNvPicPr>
            <a:picLocks noChangeAspect="1"/>
          </p:cNvPicPr>
          <p:nvPr userDrawn="1"/>
        </p:nvPicPr>
        <p:blipFill>
          <a:blip r:embed="rId8"/>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EC215F0-3AF8-D645-994E-EF7E1F574480}"/>
              </a:ext>
            </a:extLst>
          </p:cNvPr>
          <p:cNvSpPr txBox="1"/>
          <p:nvPr userDrawn="1"/>
        </p:nvSpPr>
        <p:spPr>
          <a:xfrm>
            <a:off x="8927233" y="264982"/>
            <a:ext cx="2045965" cy="246221"/>
          </a:xfrm>
          <a:prstGeom prst="rect">
            <a:avLst/>
          </a:prstGeom>
          <a:noFill/>
        </p:spPr>
        <p:txBody>
          <a:bodyPr wrap="square" rtlCol="0">
            <a:spAutoFit/>
          </a:bodyPr>
          <a:lstStyle/>
          <a:p>
            <a:r>
              <a:rPr lang="en-US" sz="1000" b="1" i="0" dirty="0">
                <a:solidFill>
                  <a:srgbClr val="373A36"/>
                </a:solidFill>
                <a:latin typeface="Arial" panose="020B0604020202020204" pitchFamily="34" charset="0"/>
                <a:cs typeface="Arial" panose="020B0604020202020204" pitchFamily="34" charset="0"/>
              </a:rPr>
              <a:t>Oxford Safety Components</a:t>
            </a:r>
          </a:p>
        </p:txBody>
      </p:sp>
      <p:sp>
        <p:nvSpPr>
          <p:cNvPr id="7" name="Text Placeholder 4">
            <a:extLst>
              <a:ext uri="{FF2B5EF4-FFF2-40B4-BE49-F238E27FC236}">
                <a16:creationId xmlns:a16="http://schemas.microsoft.com/office/drawing/2014/main" id="{82428351-8A50-7A4D-B984-08B652964702}"/>
              </a:ext>
            </a:extLst>
          </p:cNvPr>
          <p:cNvSpPr txBox="1">
            <a:spLocks/>
          </p:cNvSpPr>
          <p:nvPr userDrawn="1"/>
        </p:nvSpPr>
        <p:spPr>
          <a:xfrm>
            <a:off x="10902950" y="234104"/>
            <a:ext cx="1084263" cy="307975"/>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BE6D1AB-4E78-F142-BB20-8272221D469E}" type="slidenum">
              <a:rPr lang="en-US" smtClean="0"/>
              <a:t>‹#›</a:t>
            </a:fld>
            <a:endParaRPr lang="en-US" dirty="0"/>
          </a:p>
        </p:txBody>
      </p:sp>
      <p:sp>
        <p:nvSpPr>
          <p:cNvPr id="8" name="Text Placeholder 2">
            <a:extLst>
              <a:ext uri="{FF2B5EF4-FFF2-40B4-BE49-F238E27FC236}">
                <a16:creationId xmlns:a16="http://schemas.microsoft.com/office/drawing/2014/main" id="{66BA831A-AA88-0A46-8C83-3F138908E3A7}"/>
              </a:ext>
            </a:extLst>
          </p:cNvPr>
          <p:cNvSpPr>
            <a:spLocks noGrp="1"/>
          </p:cNvSpPr>
          <p:nvPr>
            <p:ph type="body" idx="1"/>
          </p:nvPr>
        </p:nvSpPr>
        <p:spPr>
          <a:xfrm>
            <a:off x="571623" y="2146435"/>
            <a:ext cx="10875962" cy="41136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909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786FF0-3184-064F-9CAB-2A765E03C873}"/>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EC215F0-3AF8-D645-994E-EF7E1F574480}"/>
              </a:ext>
            </a:extLst>
          </p:cNvPr>
          <p:cNvSpPr txBox="1"/>
          <p:nvPr userDrawn="1"/>
        </p:nvSpPr>
        <p:spPr>
          <a:xfrm>
            <a:off x="8927233" y="264982"/>
            <a:ext cx="2045965" cy="246221"/>
          </a:xfrm>
          <a:prstGeom prst="rect">
            <a:avLst/>
          </a:prstGeom>
          <a:noFill/>
        </p:spPr>
        <p:txBody>
          <a:bodyPr wrap="square" rtlCol="0">
            <a:spAutoFit/>
          </a:bodyPr>
          <a:lstStyle/>
          <a:p>
            <a:r>
              <a:rPr lang="en-US" sz="1000" b="1" i="0" dirty="0">
                <a:solidFill>
                  <a:srgbClr val="373A36"/>
                </a:solidFill>
                <a:latin typeface="Arial" panose="020B0604020202020204" pitchFamily="34" charset="0"/>
                <a:cs typeface="Arial" panose="020B0604020202020204" pitchFamily="34" charset="0"/>
              </a:rPr>
              <a:t>Oxford Safety Components</a:t>
            </a:r>
          </a:p>
        </p:txBody>
      </p:sp>
      <p:sp>
        <p:nvSpPr>
          <p:cNvPr id="7" name="Text Placeholder 4">
            <a:extLst>
              <a:ext uri="{FF2B5EF4-FFF2-40B4-BE49-F238E27FC236}">
                <a16:creationId xmlns:a16="http://schemas.microsoft.com/office/drawing/2014/main" id="{82428351-8A50-7A4D-B984-08B652964702}"/>
              </a:ext>
            </a:extLst>
          </p:cNvPr>
          <p:cNvSpPr txBox="1">
            <a:spLocks/>
          </p:cNvSpPr>
          <p:nvPr userDrawn="1"/>
        </p:nvSpPr>
        <p:spPr>
          <a:xfrm>
            <a:off x="10902950" y="234104"/>
            <a:ext cx="1084263" cy="307975"/>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BE6D1AB-4E78-F142-BB20-8272221D469E}" type="slidenum">
              <a:rPr lang="en-US" smtClean="0"/>
              <a:t>‹#›</a:t>
            </a:fld>
            <a:endParaRPr lang="en-US" dirty="0"/>
          </a:p>
        </p:txBody>
      </p:sp>
      <p:sp>
        <p:nvSpPr>
          <p:cNvPr id="8" name="Text Placeholder 2">
            <a:extLst>
              <a:ext uri="{FF2B5EF4-FFF2-40B4-BE49-F238E27FC236}">
                <a16:creationId xmlns:a16="http://schemas.microsoft.com/office/drawing/2014/main" id="{66BA831A-AA88-0A46-8C83-3F138908E3A7}"/>
              </a:ext>
            </a:extLst>
          </p:cNvPr>
          <p:cNvSpPr>
            <a:spLocks noGrp="1"/>
          </p:cNvSpPr>
          <p:nvPr>
            <p:ph type="body" idx="1"/>
          </p:nvPr>
        </p:nvSpPr>
        <p:spPr>
          <a:xfrm>
            <a:off x="571623" y="2146435"/>
            <a:ext cx="10875962" cy="411368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825226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hemeOverride" Target="../theme/themeOverride1.xml"/><Relationship Id="rId4" Type="http://schemas.openxmlformats.org/officeDocument/2006/relationships/hyperlink" Target="http://fall-pac.co.n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www.oxfordsafety.co.uk/" TargetMode="External"/><Relationship Id="rId2" Type="http://schemas.openxmlformats.org/officeDocument/2006/relationships/hyperlink" Target="mailto:sales@oxfordsafety.com" TargetMode="Externa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1AE0D6-56EA-3049-A9FE-35BFB4D74E5D}"/>
              </a:ext>
            </a:extLst>
          </p:cNvPr>
          <p:cNvSpPr>
            <a:spLocks noGrp="1"/>
          </p:cNvSpPr>
          <p:nvPr>
            <p:ph type="body" sz="quarter" idx="10"/>
          </p:nvPr>
        </p:nvSpPr>
        <p:spPr/>
        <p:txBody>
          <a:bodyPr/>
          <a:lstStyle/>
          <a:p>
            <a:r>
              <a:rPr lang="en-US" dirty="0"/>
              <a:t>Oxford Safety Components - </a:t>
            </a:r>
          </a:p>
          <a:p>
            <a:r>
              <a:rPr lang="en-US" dirty="0"/>
              <a:t>StairSpan</a:t>
            </a:r>
          </a:p>
        </p:txBody>
      </p:sp>
      <p:sp>
        <p:nvSpPr>
          <p:cNvPr id="3" name="TextBox 2">
            <a:extLst>
              <a:ext uri="{FF2B5EF4-FFF2-40B4-BE49-F238E27FC236}">
                <a16:creationId xmlns:a16="http://schemas.microsoft.com/office/drawing/2014/main" id="{567B10C8-9282-49CC-830E-5EE941BC9F8A}"/>
              </a:ext>
            </a:extLst>
          </p:cNvPr>
          <p:cNvSpPr txBox="1"/>
          <p:nvPr/>
        </p:nvSpPr>
        <p:spPr>
          <a:xfrm>
            <a:off x="577850" y="4438835"/>
            <a:ext cx="1376039" cy="369332"/>
          </a:xfrm>
          <a:prstGeom prst="rect">
            <a:avLst/>
          </a:prstGeom>
          <a:noFill/>
        </p:spPr>
        <p:txBody>
          <a:bodyPr wrap="square" rtlCol="0">
            <a:spAutoFit/>
          </a:bodyPr>
          <a:lstStyle/>
          <a:p>
            <a:r>
              <a:rPr lang="en-US" dirty="0"/>
              <a:t>July 2021</a:t>
            </a:r>
            <a:endParaRPr lang="en-GB" dirty="0"/>
          </a:p>
        </p:txBody>
      </p:sp>
    </p:spTree>
    <p:extLst>
      <p:ext uri="{BB962C8B-B14F-4D97-AF65-F5344CB8AC3E}">
        <p14:creationId xmlns:p14="http://schemas.microsoft.com/office/powerpoint/2010/main" val="411940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31FFAF-F39B-ED4A-8808-B4C22B9B2630}"/>
              </a:ext>
            </a:extLst>
          </p:cNvPr>
          <p:cNvSpPr>
            <a:spLocks noGrp="1"/>
          </p:cNvSpPr>
          <p:nvPr>
            <p:ph type="body" sz="quarter" idx="11"/>
          </p:nvPr>
        </p:nvSpPr>
        <p:spPr>
          <a:xfrm>
            <a:off x="577849" y="1058399"/>
            <a:ext cx="10875963" cy="1095344"/>
          </a:xfrm>
        </p:spPr>
        <p:txBody>
          <a:bodyPr/>
          <a:lstStyle/>
          <a:p>
            <a:r>
              <a:rPr lang="en-US" dirty="0"/>
              <a:t>Project Details</a:t>
            </a:r>
          </a:p>
        </p:txBody>
      </p:sp>
      <p:graphicFrame>
        <p:nvGraphicFramePr>
          <p:cNvPr id="4" name="Table 3">
            <a:extLst>
              <a:ext uri="{FF2B5EF4-FFF2-40B4-BE49-F238E27FC236}">
                <a16:creationId xmlns:a16="http://schemas.microsoft.com/office/drawing/2014/main" id="{E25FA70C-C07E-4C10-A165-187331034F33}"/>
              </a:ext>
            </a:extLst>
          </p:cNvPr>
          <p:cNvGraphicFramePr>
            <a:graphicFrameLocks noGrp="1"/>
          </p:cNvGraphicFramePr>
          <p:nvPr>
            <p:extLst>
              <p:ext uri="{D42A27DB-BD31-4B8C-83A1-F6EECF244321}">
                <p14:modId xmlns:p14="http://schemas.microsoft.com/office/powerpoint/2010/main" val="2747807902"/>
              </p:ext>
            </p:extLst>
          </p:nvPr>
        </p:nvGraphicFramePr>
        <p:xfrm>
          <a:off x="479875" y="1881599"/>
          <a:ext cx="11036302" cy="3036918"/>
        </p:xfrm>
        <a:graphic>
          <a:graphicData uri="http://schemas.openxmlformats.org/drawingml/2006/table">
            <a:tbl>
              <a:tblPr firstRow="1" bandRow="1">
                <a:tableStyleId>{69CF1AB2-1976-4502-BF36-3FF5EA218861}</a:tableStyleId>
              </a:tblPr>
              <a:tblGrid>
                <a:gridCol w="4506533">
                  <a:extLst>
                    <a:ext uri="{9D8B030D-6E8A-4147-A177-3AD203B41FA5}">
                      <a16:colId xmlns:a16="http://schemas.microsoft.com/office/drawing/2014/main" val="2452563848"/>
                    </a:ext>
                  </a:extLst>
                </a:gridCol>
                <a:gridCol w="6529769">
                  <a:extLst>
                    <a:ext uri="{9D8B030D-6E8A-4147-A177-3AD203B41FA5}">
                      <a16:colId xmlns:a16="http://schemas.microsoft.com/office/drawing/2014/main" val="3535466194"/>
                    </a:ext>
                  </a:extLst>
                </a:gridCol>
              </a:tblGrid>
              <a:tr h="760705">
                <a:tc>
                  <a:txBody>
                    <a:bodyPr/>
                    <a:lstStyle/>
                    <a:p>
                      <a:r>
                        <a:rPr lang="en-US" sz="2200" b="1" kern="1200" dirty="0">
                          <a:solidFill>
                            <a:srgbClr val="373A36"/>
                          </a:solidFill>
                          <a:latin typeface="Gill Sans MT" panose="020B0502020104020203" pitchFamily="34" charset="0"/>
                          <a:ea typeface="Jura" pitchFamily="2" charset="0"/>
                          <a:cs typeface="+mn-cs"/>
                        </a:rPr>
                        <a:t>Customer</a:t>
                      </a:r>
                      <a:endParaRPr lang="en-GB" sz="2200" b="1" kern="1200" dirty="0">
                        <a:solidFill>
                          <a:srgbClr val="373A36"/>
                        </a:solidFill>
                        <a:latin typeface="Gill Sans MT" panose="020B0502020104020203" pitchFamily="34" charset="0"/>
                        <a:ea typeface="Jura" pitchFamily="2"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kern="1200" dirty="0">
                          <a:solidFill>
                            <a:srgbClr val="373A36"/>
                          </a:solidFill>
                          <a:latin typeface="Gill Sans MT" panose="020B0502020104020203" pitchFamily="34" charset="0"/>
                          <a:ea typeface="Jura" pitchFamily="2" charset="0"/>
                          <a:cs typeface="+mn-cs"/>
                        </a:rPr>
                        <a:t>A fall innovation company</a:t>
                      </a:r>
                      <a:endParaRPr lang="en-GB" sz="2200" b="0" kern="1200" dirty="0">
                        <a:solidFill>
                          <a:srgbClr val="373A36"/>
                        </a:solidFill>
                        <a:latin typeface="Gill Sans MT" panose="020B0502020104020203" pitchFamily="34" charset="0"/>
                        <a:ea typeface="Jura" pitchFamily="2"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398768"/>
                  </a:ext>
                </a:extLst>
              </a:tr>
              <a:tr h="760705">
                <a:tc>
                  <a:txBody>
                    <a:bodyPr/>
                    <a:lstStyle/>
                    <a:p>
                      <a:r>
                        <a:rPr lang="en-US" sz="2200" b="1" kern="1200" dirty="0">
                          <a:solidFill>
                            <a:srgbClr val="373A36"/>
                          </a:solidFill>
                          <a:latin typeface="Gill Sans MT" panose="020B0502020104020203" pitchFamily="34" charset="0"/>
                          <a:ea typeface="Jura" pitchFamily="2" charset="0"/>
                          <a:cs typeface="+mn-cs"/>
                        </a:rPr>
                        <a:t>Location</a:t>
                      </a:r>
                      <a:endParaRPr lang="en-GB" sz="2200" b="1" kern="1200" dirty="0">
                        <a:solidFill>
                          <a:srgbClr val="373A36"/>
                        </a:solidFill>
                        <a:latin typeface="Gill Sans MT" panose="020B0502020104020203" pitchFamily="34" charset="0"/>
                        <a:ea typeface="Jura" pitchFamily="2"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kern="1200" dirty="0">
                          <a:solidFill>
                            <a:srgbClr val="373A36"/>
                          </a:solidFill>
                          <a:latin typeface="Gill Sans MT" panose="020B0502020104020203" pitchFamily="34" charset="0"/>
                          <a:ea typeface="Jura" pitchFamily="2" charset="0"/>
                          <a:cs typeface="+mn-cs"/>
                        </a:rPr>
                        <a:t>Auckland, New Zealand</a:t>
                      </a:r>
                      <a:endParaRPr lang="en-GB" sz="2200" kern="1200" dirty="0">
                        <a:solidFill>
                          <a:srgbClr val="373A36"/>
                        </a:solidFill>
                        <a:latin typeface="Gill Sans MT" panose="020B0502020104020203" pitchFamily="34" charset="0"/>
                        <a:ea typeface="Jura" pitchFamily="2"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271954"/>
                  </a:ext>
                </a:extLst>
              </a:tr>
              <a:tr h="760705">
                <a:tc>
                  <a:txBody>
                    <a:bodyPr/>
                    <a:lstStyle/>
                    <a:p>
                      <a:r>
                        <a:rPr lang="en-US" sz="2200" b="1" kern="1200" dirty="0">
                          <a:solidFill>
                            <a:srgbClr val="373A36"/>
                          </a:solidFill>
                          <a:latin typeface="Gill Sans MT" panose="020B0502020104020203" pitchFamily="34" charset="0"/>
                          <a:ea typeface="Jura" pitchFamily="2" charset="0"/>
                          <a:cs typeface="+mn-cs"/>
                        </a:rPr>
                        <a:t>Product</a:t>
                      </a:r>
                      <a:endParaRPr lang="en-GB" sz="2200" b="1" kern="1200" dirty="0">
                        <a:solidFill>
                          <a:srgbClr val="373A36"/>
                        </a:solidFill>
                        <a:latin typeface="Gill Sans MT" panose="020B0502020104020203" pitchFamily="34" charset="0"/>
                        <a:ea typeface="Jura" pitchFamily="2"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kern="1200" dirty="0">
                          <a:solidFill>
                            <a:srgbClr val="373A36"/>
                          </a:solidFill>
                          <a:latin typeface="Gill Sans MT" panose="020B0502020104020203" pitchFamily="34" charset="0"/>
                          <a:ea typeface="Jura" pitchFamily="2" charset="0"/>
                          <a:cs typeface="+mn-cs"/>
                        </a:rPr>
                        <a:t>Multiple Products</a:t>
                      </a:r>
                      <a:endParaRPr lang="en-GB" sz="2200" kern="1200" dirty="0">
                        <a:solidFill>
                          <a:srgbClr val="373A36"/>
                        </a:solidFill>
                        <a:latin typeface="Gill Sans MT" panose="020B0502020104020203" pitchFamily="34" charset="0"/>
                        <a:ea typeface="Jura" pitchFamily="2"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917471"/>
                  </a:ext>
                </a:extLst>
              </a:tr>
              <a:tr h="754803">
                <a:tc>
                  <a:txBody>
                    <a:bodyPr/>
                    <a:lstStyle/>
                    <a:p>
                      <a:r>
                        <a:rPr lang="en-US" sz="2200" b="1" kern="1200" dirty="0">
                          <a:solidFill>
                            <a:srgbClr val="373A36"/>
                          </a:solidFill>
                          <a:latin typeface="Gill Sans MT" panose="020B0502020104020203" pitchFamily="34" charset="0"/>
                          <a:ea typeface="Jura" pitchFamily="2" charset="0"/>
                          <a:cs typeface="+mn-cs"/>
                        </a:rPr>
                        <a:t>Delivered in</a:t>
                      </a:r>
                      <a:endParaRPr lang="en-GB" sz="2200" b="1" kern="1200" dirty="0">
                        <a:solidFill>
                          <a:srgbClr val="373A36"/>
                        </a:solidFill>
                        <a:latin typeface="Gill Sans MT" panose="020B0502020104020203" pitchFamily="34" charset="0"/>
                        <a:ea typeface="Jura" pitchFamily="2"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kern="1200" dirty="0">
                          <a:solidFill>
                            <a:srgbClr val="373A36"/>
                          </a:solidFill>
                          <a:latin typeface="Gill Sans MT" panose="020B0502020104020203" pitchFamily="34" charset="0"/>
                          <a:ea typeface="Jura" pitchFamily="2" charset="0"/>
                          <a:cs typeface="+mn-cs"/>
                        </a:rPr>
                        <a:t>July 2021</a:t>
                      </a:r>
                      <a:endParaRPr lang="en-GB" sz="2200" kern="1200" dirty="0">
                        <a:solidFill>
                          <a:srgbClr val="373A36"/>
                        </a:solidFill>
                        <a:latin typeface="Gill Sans MT" panose="020B0502020104020203" pitchFamily="34" charset="0"/>
                        <a:ea typeface="Jura" pitchFamily="2"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4322266"/>
                  </a:ext>
                </a:extLst>
              </a:tr>
            </a:tbl>
          </a:graphicData>
        </a:graphic>
      </p:graphicFrame>
      <p:pic>
        <p:nvPicPr>
          <p:cNvPr id="6" name="Picture 5" descr="Logo&#10;&#10;Description automatically generated">
            <a:extLst>
              <a:ext uri="{FF2B5EF4-FFF2-40B4-BE49-F238E27FC236}">
                <a16:creationId xmlns:a16="http://schemas.microsoft.com/office/drawing/2014/main" id="{BFE9EE11-2121-4B24-AE75-F050E8562EF4}"/>
              </a:ext>
            </a:extLst>
          </p:cNvPr>
          <p:cNvPicPr>
            <a:picLocks noChangeAspect="1"/>
          </p:cNvPicPr>
          <p:nvPr/>
        </p:nvPicPr>
        <p:blipFill>
          <a:blip r:embed="rId2"/>
          <a:stretch>
            <a:fillRect/>
          </a:stretch>
        </p:blipFill>
        <p:spPr>
          <a:xfrm>
            <a:off x="8666115" y="5392345"/>
            <a:ext cx="3106078" cy="1226901"/>
          </a:xfrm>
          <a:prstGeom prst="rect">
            <a:avLst/>
          </a:prstGeom>
        </p:spPr>
      </p:pic>
    </p:spTree>
    <p:extLst>
      <p:ext uri="{BB962C8B-B14F-4D97-AF65-F5344CB8AC3E}">
        <p14:creationId xmlns:p14="http://schemas.microsoft.com/office/powerpoint/2010/main" val="24811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7CCD46-9FAD-6641-BA9A-AAE45B9E15A3}"/>
              </a:ext>
            </a:extLst>
          </p:cNvPr>
          <p:cNvSpPr>
            <a:spLocks noGrp="1"/>
          </p:cNvSpPr>
          <p:nvPr>
            <p:ph type="body" sz="quarter" idx="11"/>
          </p:nvPr>
        </p:nvSpPr>
        <p:spPr/>
        <p:txBody>
          <a:bodyPr/>
          <a:lstStyle/>
          <a:p>
            <a:r>
              <a:rPr lang="en-US" dirty="0"/>
              <a:t>About the client</a:t>
            </a:r>
          </a:p>
        </p:txBody>
      </p:sp>
      <p:sp>
        <p:nvSpPr>
          <p:cNvPr id="5" name="Content Placeholder 2">
            <a:extLst>
              <a:ext uri="{FF2B5EF4-FFF2-40B4-BE49-F238E27FC236}">
                <a16:creationId xmlns:a16="http://schemas.microsoft.com/office/drawing/2014/main" id="{40A45B07-84B9-4E47-8719-08BC459E5316}"/>
              </a:ext>
            </a:extLst>
          </p:cNvPr>
          <p:cNvSpPr>
            <a:spLocks noGrp="1"/>
          </p:cNvSpPr>
          <p:nvPr>
            <p:ph idx="1"/>
          </p:nvPr>
        </p:nvSpPr>
        <p:spPr>
          <a:xfrm>
            <a:off x="577849" y="1955670"/>
            <a:ext cx="9301257" cy="3806985"/>
          </a:xfrm>
        </p:spPr>
        <p:txBody>
          <a:bodyPr>
            <a:normAutofit/>
          </a:bodyPr>
          <a:lstStyle/>
          <a:p>
            <a:pPr algn="l" fontAlgn="base"/>
            <a:r>
              <a:rPr lang="en-GB" sz="2400" i="0" dirty="0">
                <a:effectLst/>
              </a:rPr>
              <a:t>Our client offers fall protection solutions to businesses and industries across New Zealand.</a:t>
            </a:r>
          </a:p>
          <a:p>
            <a:pPr algn="l" fontAlgn="base"/>
            <a:r>
              <a:rPr lang="en-GB" sz="2400" b="0" i="0" dirty="0">
                <a:effectLst/>
              </a:rPr>
              <a:t>Formed in 2012, they introduced soft landing systems and safety nets to the construction industry and have since added scaffold, edge protection, stairwell platforms, working platforms, mobile scaffolds and temporary fencing.</a:t>
            </a:r>
          </a:p>
          <a:p>
            <a:pPr algn="l" fontAlgn="base"/>
            <a:r>
              <a:rPr lang="en-GB" sz="2400" b="0" i="0" dirty="0">
                <a:effectLst/>
              </a:rPr>
              <a:t>They have provided solutions not only for construction, but road transport, boat building, shipping and the adventure industries. </a:t>
            </a:r>
          </a:p>
          <a:p>
            <a:pPr algn="l" fontAlgn="base"/>
            <a:r>
              <a:rPr lang="en-US" sz="2400" dirty="0"/>
              <a:t>Check them out here: </a:t>
            </a:r>
            <a:r>
              <a:rPr lang="en-US" sz="2400" dirty="0">
                <a:hlinkClick r:id="rId4"/>
              </a:rPr>
              <a:t>http://fall-pac.co.nz/</a:t>
            </a:r>
            <a:endParaRPr lang="en-US" sz="2400" dirty="0"/>
          </a:p>
          <a:p>
            <a:pPr algn="l" fontAlgn="base"/>
            <a:endParaRPr lang="en-GB" sz="2400" b="0" i="0" dirty="0">
              <a:effectLst/>
            </a:endParaRPr>
          </a:p>
        </p:txBody>
      </p:sp>
    </p:spTree>
    <p:extLst>
      <p:ext uri="{BB962C8B-B14F-4D97-AF65-F5344CB8AC3E}">
        <p14:creationId xmlns:p14="http://schemas.microsoft.com/office/powerpoint/2010/main" val="214552592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BF93C9-969D-44B5-BC9B-1FBA54720A3F}"/>
              </a:ext>
            </a:extLst>
          </p:cNvPr>
          <p:cNvSpPr>
            <a:spLocks noGrp="1"/>
          </p:cNvSpPr>
          <p:nvPr>
            <p:ph type="body" sz="quarter" idx="11"/>
          </p:nvPr>
        </p:nvSpPr>
        <p:spPr/>
        <p:txBody>
          <a:bodyPr/>
          <a:lstStyle/>
          <a:p>
            <a:r>
              <a:rPr lang="en-US" dirty="0"/>
              <a:t>Project Details</a:t>
            </a:r>
            <a:endParaRPr lang="en-GB" dirty="0"/>
          </a:p>
        </p:txBody>
      </p:sp>
      <p:sp>
        <p:nvSpPr>
          <p:cNvPr id="3" name="Content Placeholder 2">
            <a:extLst>
              <a:ext uri="{FF2B5EF4-FFF2-40B4-BE49-F238E27FC236}">
                <a16:creationId xmlns:a16="http://schemas.microsoft.com/office/drawing/2014/main" id="{404FECF1-D35F-47BE-941F-E5431F00A288}"/>
              </a:ext>
            </a:extLst>
          </p:cNvPr>
          <p:cNvSpPr>
            <a:spLocks noGrp="1"/>
          </p:cNvSpPr>
          <p:nvPr>
            <p:ph idx="1"/>
          </p:nvPr>
        </p:nvSpPr>
        <p:spPr>
          <a:xfrm>
            <a:off x="577849" y="1961372"/>
            <a:ext cx="10875962" cy="4113689"/>
          </a:xfrm>
        </p:spPr>
        <p:txBody>
          <a:bodyPr/>
          <a:lstStyle/>
          <a:p>
            <a:r>
              <a:rPr lang="en-GB" sz="2400" dirty="0"/>
              <a:t>Our client, who is an ex-scaffolder, moved to New Zealand where he identified a market for fall protection. Given their previous profession, they had seen our StairSpan on site before and decided to expand his product portfolio to include it.</a:t>
            </a:r>
          </a:p>
          <a:p>
            <a:r>
              <a:rPr lang="en-GB" sz="2400" dirty="0"/>
              <a:t>Oxford Safety provided some remote training, and the first shipment was sent in October 2017. Since then, our client has been a brilliant distributor and has had great success in New Zealand.</a:t>
            </a:r>
          </a:p>
          <a:p>
            <a:r>
              <a:rPr lang="en-GB" sz="2400" dirty="0"/>
              <a:t>In April 2021, the client placed orders exceeding £65,000, consisting of 80 StairSpan systems plus add-ons. Since 2017 Fall-Pac have placed orders worth 378k. </a:t>
            </a:r>
          </a:p>
          <a:p>
            <a:r>
              <a:rPr lang="en-GB" sz="2400" dirty="0"/>
              <a:t>Following on this month in June he placed a following extra £62,772. </a:t>
            </a:r>
          </a:p>
          <a:p>
            <a:endParaRPr lang="en-GB" sz="2400" dirty="0"/>
          </a:p>
          <a:p>
            <a:endParaRPr lang="en-GB" sz="2400" dirty="0"/>
          </a:p>
        </p:txBody>
      </p:sp>
    </p:spTree>
    <p:extLst>
      <p:ext uri="{BB962C8B-B14F-4D97-AF65-F5344CB8AC3E}">
        <p14:creationId xmlns:p14="http://schemas.microsoft.com/office/powerpoint/2010/main" val="291722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478CB68-5BBE-9843-940A-7F7E5C72C4D0}"/>
              </a:ext>
            </a:extLst>
          </p:cNvPr>
          <p:cNvSpPr txBox="1">
            <a:spLocks/>
          </p:cNvSpPr>
          <p:nvPr/>
        </p:nvSpPr>
        <p:spPr>
          <a:xfrm>
            <a:off x="1709392" y="3816668"/>
            <a:ext cx="8930832" cy="79117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t>“At this minute we have 100% stock rental and could easily have another 100 units out.</a:t>
            </a:r>
          </a:p>
          <a:p>
            <a:pPr marL="0" indent="0">
              <a:buNone/>
            </a:pPr>
            <a:r>
              <a:rPr lang="en-US" sz="2000" i="1" dirty="0"/>
              <a:t>I’ve said many times before, thanks for your support OSC, here’s to a busy 2021”</a:t>
            </a:r>
          </a:p>
          <a:p>
            <a:pPr marL="0" indent="0">
              <a:buNone/>
            </a:pPr>
            <a:endParaRPr lang="en-US" sz="2400" dirty="0"/>
          </a:p>
          <a:p>
            <a:endParaRPr lang="en-US" dirty="0"/>
          </a:p>
          <a:p>
            <a:endParaRPr lang="en-US" dirty="0"/>
          </a:p>
        </p:txBody>
      </p:sp>
      <p:sp>
        <p:nvSpPr>
          <p:cNvPr id="2" name="Text Placeholder 1">
            <a:extLst>
              <a:ext uri="{FF2B5EF4-FFF2-40B4-BE49-F238E27FC236}">
                <a16:creationId xmlns:a16="http://schemas.microsoft.com/office/drawing/2014/main" id="{3BCD94AC-FB90-4548-8E83-069AB5B9061C}"/>
              </a:ext>
            </a:extLst>
          </p:cNvPr>
          <p:cNvSpPr>
            <a:spLocks noGrp="1"/>
          </p:cNvSpPr>
          <p:nvPr>
            <p:ph type="body" sz="quarter" idx="11"/>
          </p:nvPr>
        </p:nvSpPr>
        <p:spPr/>
        <p:txBody>
          <a:bodyPr/>
          <a:lstStyle/>
          <a:p>
            <a:r>
              <a:rPr lang="en-US" dirty="0"/>
              <a:t>Project Details</a:t>
            </a:r>
            <a:endParaRPr lang="en-GB" dirty="0"/>
          </a:p>
        </p:txBody>
      </p:sp>
      <p:sp>
        <p:nvSpPr>
          <p:cNvPr id="3" name="Content Placeholder 2">
            <a:extLst>
              <a:ext uri="{FF2B5EF4-FFF2-40B4-BE49-F238E27FC236}">
                <a16:creationId xmlns:a16="http://schemas.microsoft.com/office/drawing/2014/main" id="{8CA4F3BD-37E9-4179-90D9-335E376F4BE4}"/>
              </a:ext>
            </a:extLst>
          </p:cNvPr>
          <p:cNvSpPr>
            <a:spLocks noGrp="1"/>
          </p:cNvSpPr>
          <p:nvPr>
            <p:ph idx="1"/>
          </p:nvPr>
        </p:nvSpPr>
        <p:spPr>
          <a:xfrm>
            <a:off x="577849" y="1961380"/>
            <a:ext cx="10875962" cy="970663"/>
          </a:xfrm>
        </p:spPr>
        <p:txBody>
          <a:bodyPr>
            <a:normAutofit lnSpcReduction="10000"/>
          </a:bodyPr>
          <a:lstStyle/>
          <a:p>
            <a:r>
              <a:rPr lang="en-US" sz="2400" dirty="0"/>
              <a:t>Right now, the market in New Zealand seems to be thriving. Our client has all his StairSpan Systems out on hire currently and has told us he could rent out a further 100! See below: </a:t>
            </a:r>
          </a:p>
          <a:p>
            <a:pPr marL="0" indent="0">
              <a:buNone/>
            </a:pPr>
            <a:endParaRPr lang="en-US" sz="2400" dirty="0"/>
          </a:p>
          <a:p>
            <a:endParaRPr lang="en-US" dirty="0"/>
          </a:p>
        </p:txBody>
      </p:sp>
    </p:spTree>
    <p:extLst>
      <p:ext uri="{BB962C8B-B14F-4D97-AF65-F5344CB8AC3E}">
        <p14:creationId xmlns:p14="http://schemas.microsoft.com/office/powerpoint/2010/main" val="403017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63AA3-C8E0-4AA7-AAD0-E2FE8D9C3492}"/>
              </a:ext>
            </a:extLst>
          </p:cNvPr>
          <p:cNvSpPr txBox="1"/>
          <p:nvPr/>
        </p:nvSpPr>
        <p:spPr>
          <a:xfrm>
            <a:off x="3882700" y="2888196"/>
            <a:ext cx="4225261" cy="25853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Oxford Safety Components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Tel: +44(0)1869323282</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Email: </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hlinkClick r:id="rId2">
                  <a:extLst>
                    <a:ext uri="{A12FA001-AC4F-418D-AE19-62706E023703}">
                      <ahyp:hlinkClr xmlns:ahyp="http://schemas.microsoft.com/office/drawing/2018/hyperlinkcolor" val="tx"/>
                    </a:ext>
                  </a:extLst>
                </a:hlinkClick>
              </a:rPr>
              <a:t>sales@oxfordsafety.com</a:t>
            </a:r>
            <a:endParaRPr kumimoji="0" lang="en-US" sz="24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Web: </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hlinkClick r:id="rId3">
                  <a:extLst>
                    <a:ext uri="{A12FA001-AC4F-418D-AE19-62706E023703}">
                      <ahyp:hlinkClr xmlns:ahyp="http://schemas.microsoft.com/office/drawing/2018/hyperlinkcolor" val="tx"/>
                    </a:ext>
                  </a:extLst>
                </a:hlinkClick>
              </a:rPr>
              <a:t>www.oxfordsafety.co.uk</a:t>
            </a:r>
            <a:endParaRPr kumimoji="0" lang="en-US" sz="24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7E6E6">
                  <a:lumMod val="10000"/>
                  <a:lumOff val="90000"/>
                </a:srgbClr>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78E43A65-B4F3-4DBE-9244-2BE674547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9704" y="1317879"/>
            <a:ext cx="4731252" cy="1132633"/>
          </a:xfrm>
          <a:prstGeom prst="rect">
            <a:avLst/>
          </a:prstGeom>
        </p:spPr>
      </p:pic>
      <p:sp>
        <p:nvSpPr>
          <p:cNvPr id="4" name="Rectangle 3">
            <a:extLst>
              <a:ext uri="{FF2B5EF4-FFF2-40B4-BE49-F238E27FC236}">
                <a16:creationId xmlns:a16="http://schemas.microsoft.com/office/drawing/2014/main" id="{04C87121-D03E-43CB-80C6-C538FD56828F}"/>
              </a:ext>
            </a:extLst>
          </p:cNvPr>
          <p:cNvSpPr/>
          <p:nvPr/>
        </p:nvSpPr>
        <p:spPr>
          <a:xfrm>
            <a:off x="0" y="1"/>
            <a:ext cx="12192000" cy="72039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72E128F-0FB5-4BF2-889E-8DB6248CEB4B}"/>
              </a:ext>
            </a:extLst>
          </p:cNvPr>
          <p:cNvSpPr txBox="1"/>
          <p:nvPr/>
        </p:nvSpPr>
        <p:spPr>
          <a:xfrm>
            <a:off x="11587842" y="221699"/>
            <a:ext cx="3347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6</a:t>
            </a:r>
          </a:p>
        </p:txBody>
      </p:sp>
      <p:sp>
        <p:nvSpPr>
          <p:cNvPr id="7" name="TextBox 6">
            <a:extLst>
              <a:ext uri="{FF2B5EF4-FFF2-40B4-BE49-F238E27FC236}">
                <a16:creationId xmlns:a16="http://schemas.microsoft.com/office/drawing/2014/main" id="{7AD9C569-4F1F-4E97-9AD6-823996C28745}"/>
              </a:ext>
            </a:extLst>
          </p:cNvPr>
          <p:cNvSpPr txBox="1"/>
          <p:nvPr/>
        </p:nvSpPr>
        <p:spPr>
          <a:xfrm>
            <a:off x="9388930" y="221699"/>
            <a:ext cx="19430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Oxford Safety Components</a:t>
            </a:r>
          </a:p>
        </p:txBody>
      </p:sp>
      <p:pic>
        <p:nvPicPr>
          <p:cNvPr id="8" name="Picture 7" descr="A picture containing shape&#10;&#10;Description automatically generated">
            <a:extLst>
              <a:ext uri="{FF2B5EF4-FFF2-40B4-BE49-F238E27FC236}">
                <a16:creationId xmlns:a16="http://schemas.microsoft.com/office/drawing/2014/main" id="{403BB944-4C42-44C1-B14D-5701A8D7F5E0}"/>
              </a:ext>
            </a:extLst>
          </p:cNvPr>
          <p:cNvPicPr>
            <a:picLocks noChangeAspect="1"/>
          </p:cNvPicPr>
          <p:nvPr/>
        </p:nvPicPr>
        <p:blipFill rotWithShape="1">
          <a:blip r:embed="rId5"/>
          <a:srcRect r="63585"/>
          <a:stretch/>
        </p:blipFill>
        <p:spPr>
          <a:xfrm>
            <a:off x="341393" y="159077"/>
            <a:ext cx="735904" cy="406804"/>
          </a:xfrm>
          <a:prstGeom prst="rect">
            <a:avLst/>
          </a:prstGeom>
        </p:spPr>
      </p:pic>
    </p:spTree>
    <p:extLst>
      <p:ext uri="{BB962C8B-B14F-4D97-AF65-F5344CB8AC3E}">
        <p14:creationId xmlns:p14="http://schemas.microsoft.com/office/powerpoint/2010/main" val="34776279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ly 2021 Case Study Fall-Pac - Multiple Products" id="{19871E06-9D5C-5E4C-BB9F-1BC07FD48707}" vid="{351CC246-41EF-064B-BF7E-58DF88635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ly 2021 Case Study Fall-Pac - Multiple Products" id="{19871E06-9D5C-5E4C-BB9F-1BC07FD48707}" vid="{335E50B7-ABDE-6042-8B32-B4A824F74549}"/>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ly 2021 Case Study Fall-Pac - Multiple Products" id="{19871E06-9D5C-5E4C-BB9F-1BC07FD48707}" vid="{0CCAE0C4-2A58-5D43-B5AC-7C41BE62BA5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102113574CDD469C48404BF642EA66" ma:contentTypeVersion="0" ma:contentTypeDescription="Create a new document." ma:contentTypeScope="" ma:versionID="586d334f803f3013e2530b022c7c4190">
  <xsd:schema xmlns:xsd="http://www.w3.org/2001/XMLSchema" xmlns:xs="http://www.w3.org/2001/XMLSchema" xmlns:p="http://schemas.microsoft.com/office/2006/metadata/properties" targetNamespace="http://schemas.microsoft.com/office/2006/metadata/properties" ma:root="true" ma:fieldsID="c3bce73447eff19a385f83a96730c17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8B1429-5DB9-46AA-9A5E-6144956B3123}">
  <ds:schemaRefs>
    <ds:schemaRef ds:uri="http://purl.org/dc/elements/1.1/"/>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B1A5BAFA-49C1-46FE-A9ED-517F96BAA489}">
  <ds:schemaRefs>
    <ds:schemaRef ds:uri="http://schemas.microsoft.com/sharepoint/v3/contenttype/forms"/>
  </ds:schemaRefs>
</ds:datastoreItem>
</file>

<file path=customXml/itemProps3.xml><?xml version="1.0" encoding="utf-8"?>
<ds:datastoreItem xmlns:ds="http://schemas.openxmlformats.org/officeDocument/2006/customXml" ds:itemID="{5DF59B49-BAB4-48F0-92C6-1B667415B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July 2021 Case Study Fall-Pac - Multiple Products</Template>
  <TotalTime>3</TotalTime>
  <Words>347</Words>
  <Application>Microsoft Office PowerPoint</Application>
  <PresentationFormat>Widescreen</PresentationFormat>
  <Paragraphs>34</Paragraphs>
  <Slides>6</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vt:i4>
      </vt:variant>
    </vt:vector>
  </HeadingPairs>
  <TitlesOfParts>
    <vt:vector size="12" baseType="lpstr">
      <vt:lpstr>Arial</vt:lpstr>
      <vt:lpstr>Calibri</vt:lpstr>
      <vt:lpstr>Gill Sans MT</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Eddie Stevens</dc:creator>
  <cp:lastModifiedBy>Eddie Stevens</cp:lastModifiedBy>
  <cp:revision>1</cp:revision>
  <dcterms:created xsi:type="dcterms:W3CDTF">2022-03-17T08:56:25Z</dcterms:created>
  <dcterms:modified xsi:type="dcterms:W3CDTF">2022-03-17T08:59:59Z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0x010100F1102113574CDD469C48404BF642EA66</vt:lpwstr>
  </property>
</Properties>
</file>