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81" r:id="rId3"/>
    <p:sldId id="269" r:id="rId4"/>
    <p:sldId id="282" r:id="rId5"/>
    <p:sldId id="283" r:id="rId6"/>
    <p:sldId id="285" r:id="rId7"/>
    <p:sldId id="286" r:id="rId8"/>
    <p:sldId id="290" r:id="rId9"/>
    <p:sldId id="289" r:id="rId10"/>
    <p:sldId id="291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491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952" userDrawn="1">
          <p15:clr>
            <a:srgbClr val="A4A3A4"/>
          </p15:clr>
        </p15:guide>
        <p15:guide id="8" pos="3953" userDrawn="1">
          <p15:clr>
            <a:srgbClr val="A4A3A4"/>
          </p15:clr>
        </p15:guide>
        <p15:guide id="9" pos="37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groho ade" initials="na" lastIdx="11" clrIdx="0">
    <p:extLst>
      <p:ext uri="{19B8F6BF-5375-455C-9EA6-DF929625EA0E}">
        <p15:presenceInfo xmlns:p15="http://schemas.microsoft.com/office/powerpoint/2012/main" userId="0dbaae3ed58810f2" providerId="Windows Live"/>
      </p:ext>
    </p:extLst>
  </p:cmAuthor>
  <p:cmAuthor id="2" name="Info" initials="I" lastIdx="1" clrIdx="1">
    <p:extLst>
      <p:ext uri="{19B8F6BF-5375-455C-9EA6-DF929625EA0E}">
        <p15:presenceInfo xmlns:p15="http://schemas.microsoft.com/office/powerpoint/2012/main" userId="S::Info@oxfordsafety.com::76485240-92e1-4e3d-b49f-06784aba9c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D3D"/>
    <a:srgbClr val="152E67"/>
    <a:srgbClr val="E5E9EF"/>
    <a:srgbClr val="263859"/>
    <a:srgbClr val="1B263D"/>
    <a:srgbClr val="243352"/>
    <a:srgbClr val="2B3E63"/>
    <a:srgbClr val="2C385E"/>
    <a:srgbClr val="343E5A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81904" autoAdjust="0"/>
  </p:normalViewPr>
  <p:slideViewPr>
    <p:cSldViewPr snapToGrid="0" showGuides="1">
      <p:cViewPr varScale="1">
        <p:scale>
          <a:sx n="114" d="100"/>
          <a:sy n="114" d="100"/>
        </p:scale>
        <p:origin x="420" y="102"/>
      </p:cViewPr>
      <p:guideLst>
        <p:guide orient="horz" pos="2160"/>
        <p:guide pos="7491"/>
        <p:guide pos="211"/>
        <p:guide orient="horz" pos="618"/>
        <p:guide pos="3840"/>
        <p:guide orient="horz" pos="3952"/>
        <p:guide pos="3953"/>
        <p:guide pos="37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AD7DC-6554-47CA-B41C-398FC7FA661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6B719-BA3E-4603-B30E-66585FBF8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2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6B719-BA3E-4603-B30E-66585FBF8D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9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6B719-BA3E-4603-B30E-66585FBF8D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6B719-BA3E-4603-B30E-66585FBF8D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1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6B719-BA3E-4603-B30E-66585FBF8D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4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6B719-BA3E-4603-B30E-66585FBF8D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2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6B719-BA3E-4603-B30E-66585FBF8D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2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6B719-BA3E-4603-B30E-66585FBF8D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04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6B719-BA3E-4603-B30E-66585FBF8D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8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a hat&#10;&#10;Description automatically generated">
            <a:extLst>
              <a:ext uri="{FF2B5EF4-FFF2-40B4-BE49-F238E27FC236}">
                <a16:creationId xmlns:a16="http://schemas.microsoft.com/office/drawing/2014/main" id="{6FDE07FA-0AA7-4E95-B41D-36113CCC3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1999" cy="62738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13EF05-6ACE-4BAD-9F7C-BE55719D445F}"/>
              </a:ext>
            </a:extLst>
          </p:cNvPr>
          <p:cNvSpPr/>
          <p:nvPr userDrawn="1"/>
        </p:nvSpPr>
        <p:spPr>
          <a:xfrm>
            <a:off x="0" y="0"/>
            <a:ext cx="12192000" cy="5910448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8AD6AD-59FB-44AC-962B-0090A277DE19}"/>
              </a:ext>
            </a:extLst>
          </p:cNvPr>
          <p:cNvSpPr/>
          <p:nvPr userDrawn="1"/>
        </p:nvSpPr>
        <p:spPr>
          <a:xfrm>
            <a:off x="0" y="5910449"/>
            <a:ext cx="12192000" cy="947551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0A347B-50FB-412B-A65B-6DCD637A9455}"/>
              </a:ext>
            </a:extLst>
          </p:cNvPr>
          <p:cNvGrpSpPr/>
          <p:nvPr userDrawn="1"/>
        </p:nvGrpSpPr>
        <p:grpSpPr>
          <a:xfrm>
            <a:off x="0" y="1016000"/>
            <a:ext cx="3387577" cy="4894448"/>
            <a:chOff x="-20637" y="1327150"/>
            <a:chExt cx="2839694" cy="41028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065CC3-AD9E-4C05-8DC5-2903D5F4D4B6}"/>
                </a:ext>
              </a:extLst>
            </p:cNvPr>
            <p:cNvSpPr/>
            <p:nvPr/>
          </p:nvSpPr>
          <p:spPr>
            <a:xfrm>
              <a:off x="-20637" y="2464034"/>
              <a:ext cx="355600" cy="355600"/>
            </a:xfrm>
            <a:prstGeom prst="rect">
              <a:avLst/>
            </a:prstGeom>
            <a:solidFill>
              <a:srgbClr val="262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DC9945-51F3-40C9-8B57-8496269B32EC}"/>
                </a:ext>
              </a:extLst>
            </p:cNvPr>
            <p:cNvSpPr/>
            <p:nvPr/>
          </p:nvSpPr>
          <p:spPr>
            <a:xfrm>
              <a:off x="-20637" y="2819634"/>
              <a:ext cx="355600" cy="609366"/>
            </a:xfrm>
            <a:prstGeom prst="rect">
              <a:avLst/>
            </a:prstGeom>
            <a:solidFill>
              <a:srgbClr val="600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86EE97-5520-439A-ACB9-F2F6320117F4}"/>
                </a:ext>
              </a:extLst>
            </p:cNvPr>
            <p:cNvSpPr/>
            <p:nvPr/>
          </p:nvSpPr>
          <p:spPr>
            <a:xfrm>
              <a:off x="-20637" y="3429000"/>
              <a:ext cx="355600" cy="609366"/>
            </a:xfrm>
            <a:prstGeom prst="rect">
              <a:avLst/>
            </a:prstGeom>
            <a:solidFill>
              <a:srgbClr val="B6BA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720B41-C5AC-4B0E-9FC5-D9B27E5B923D}"/>
                </a:ext>
              </a:extLst>
            </p:cNvPr>
            <p:cNvSpPr/>
            <p:nvPr/>
          </p:nvSpPr>
          <p:spPr>
            <a:xfrm>
              <a:off x="-20637" y="4038365"/>
              <a:ext cx="355600" cy="609366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D887D5-C1A5-4B75-B911-FEF8A390FCDB}"/>
                </a:ext>
              </a:extLst>
            </p:cNvPr>
            <p:cNvSpPr/>
            <p:nvPr/>
          </p:nvSpPr>
          <p:spPr>
            <a:xfrm>
              <a:off x="334963" y="2819634"/>
              <a:ext cx="1124960" cy="1218732"/>
            </a:xfrm>
            <a:prstGeom prst="rect">
              <a:avLst/>
            </a:prstGeom>
            <a:solidFill>
              <a:srgbClr val="801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480769-B7DE-4798-BF79-81BF9AA5BE45}"/>
                </a:ext>
              </a:extLst>
            </p:cNvPr>
            <p:cNvSpPr/>
            <p:nvPr/>
          </p:nvSpPr>
          <p:spPr>
            <a:xfrm>
              <a:off x="334963" y="2464034"/>
              <a:ext cx="355600" cy="355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9908A5-9069-455B-8FF9-538A61123B90}"/>
                </a:ext>
              </a:extLst>
            </p:cNvPr>
            <p:cNvSpPr/>
            <p:nvPr/>
          </p:nvSpPr>
          <p:spPr>
            <a:xfrm>
              <a:off x="1104323" y="2464034"/>
              <a:ext cx="355600" cy="355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1A573B-0172-4037-83A9-53A15789AFEC}"/>
                </a:ext>
              </a:extLst>
            </p:cNvPr>
            <p:cNvSpPr/>
            <p:nvPr/>
          </p:nvSpPr>
          <p:spPr>
            <a:xfrm>
              <a:off x="1104323" y="2108434"/>
              <a:ext cx="355600" cy="3556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772D88F-4799-4801-9C6D-6586E17B8BCD}"/>
                </a:ext>
              </a:extLst>
            </p:cNvPr>
            <p:cNvSpPr/>
            <p:nvPr/>
          </p:nvSpPr>
          <p:spPr>
            <a:xfrm>
              <a:off x="1466273" y="2108434"/>
              <a:ext cx="355600" cy="355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6645C8-3F4D-4542-ADD4-F3D8BEAF8E9D}"/>
                </a:ext>
              </a:extLst>
            </p:cNvPr>
            <p:cNvSpPr/>
            <p:nvPr/>
          </p:nvSpPr>
          <p:spPr>
            <a:xfrm>
              <a:off x="1883578" y="1327150"/>
              <a:ext cx="705084" cy="70508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0C58AB-3930-4B24-9953-7525058E2CB2}"/>
                </a:ext>
              </a:extLst>
            </p:cNvPr>
            <p:cNvSpPr/>
            <p:nvPr/>
          </p:nvSpPr>
          <p:spPr>
            <a:xfrm>
              <a:off x="1104323" y="4038366"/>
              <a:ext cx="355600" cy="355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3CB20B-AF3C-48CC-9E67-AB175E4C5D65}"/>
                </a:ext>
              </a:extLst>
            </p:cNvPr>
            <p:cNvSpPr/>
            <p:nvPr/>
          </p:nvSpPr>
          <p:spPr>
            <a:xfrm>
              <a:off x="1517073" y="4412938"/>
              <a:ext cx="355600" cy="355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EA4967-8FE0-4E14-A957-4700A2AA34D6}"/>
                </a:ext>
              </a:extLst>
            </p:cNvPr>
            <p:cNvSpPr/>
            <p:nvPr/>
          </p:nvSpPr>
          <p:spPr>
            <a:xfrm>
              <a:off x="2167381" y="4631412"/>
              <a:ext cx="651676" cy="65167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5FCDCA2-90C6-448D-AA5A-B7C6860084E8}"/>
                </a:ext>
              </a:extLst>
            </p:cNvPr>
            <p:cNvSpPr/>
            <p:nvPr/>
          </p:nvSpPr>
          <p:spPr>
            <a:xfrm>
              <a:off x="690563" y="5074404"/>
              <a:ext cx="355600" cy="35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9AAFC48-72A6-4973-B068-8B2C9E820778}"/>
                </a:ext>
              </a:extLst>
            </p:cNvPr>
            <p:cNvSpPr/>
            <p:nvPr/>
          </p:nvSpPr>
          <p:spPr>
            <a:xfrm>
              <a:off x="842977" y="1863875"/>
              <a:ext cx="211887" cy="2118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C9F62A-DC7A-4D7C-8355-F3413AE99046}"/>
              </a:ext>
            </a:extLst>
          </p:cNvPr>
          <p:cNvGrpSpPr/>
          <p:nvPr userDrawn="1"/>
        </p:nvGrpSpPr>
        <p:grpSpPr>
          <a:xfrm flipV="1">
            <a:off x="10343472" y="0"/>
            <a:ext cx="1848528" cy="2999973"/>
            <a:chOff x="10343472" y="2540401"/>
            <a:chExt cx="1848528" cy="299997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B13CF2-02F4-4505-A89F-3730B24EE4CC}"/>
                </a:ext>
              </a:extLst>
            </p:cNvPr>
            <p:cNvSpPr/>
            <p:nvPr/>
          </p:nvSpPr>
          <p:spPr>
            <a:xfrm>
              <a:off x="11486916" y="2540401"/>
              <a:ext cx="705084" cy="7050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7648268-798E-46CB-AD15-170668B1A610}"/>
                </a:ext>
              </a:extLst>
            </p:cNvPr>
            <p:cNvSpPr/>
            <p:nvPr/>
          </p:nvSpPr>
          <p:spPr>
            <a:xfrm>
              <a:off x="11116726" y="3647132"/>
              <a:ext cx="370189" cy="37018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6651D1F-C506-4394-9E0F-627AC46B3259}"/>
                </a:ext>
              </a:extLst>
            </p:cNvPr>
            <p:cNvSpPr/>
            <p:nvPr/>
          </p:nvSpPr>
          <p:spPr>
            <a:xfrm>
              <a:off x="10828928" y="4038366"/>
              <a:ext cx="258749" cy="2587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8D8165-7020-4814-BBD3-9AB769B37101}"/>
                </a:ext>
              </a:extLst>
            </p:cNvPr>
            <p:cNvSpPr/>
            <p:nvPr/>
          </p:nvSpPr>
          <p:spPr>
            <a:xfrm>
              <a:off x="10343472" y="4575106"/>
              <a:ext cx="485456" cy="4854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79250A8-E6AC-40C7-A43F-7A63058FB5CF}"/>
                </a:ext>
              </a:extLst>
            </p:cNvPr>
            <p:cNvSpPr/>
            <p:nvPr/>
          </p:nvSpPr>
          <p:spPr>
            <a:xfrm>
              <a:off x="11486915" y="5170185"/>
              <a:ext cx="370189" cy="37018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BA44AF0-18CB-47D7-B4B0-9FA37A1A9927}"/>
                </a:ext>
              </a:extLst>
            </p:cNvPr>
            <p:cNvSpPr/>
            <p:nvPr/>
          </p:nvSpPr>
          <p:spPr>
            <a:xfrm>
              <a:off x="11117199" y="5170185"/>
              <a:ext cx="370189" cy="37018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9FE5B57-DE8C-4673-B3B8-16CDF8ECCE14}"/>
                </a:ext>
              </a:extLst>
            </p:cNvPr>
            <p:cNvSpPr/>
            <p:nvPr/>
          </p:nvSpPr>
          <p:spPr>
            <a:xfrm>
              <a:off x="11486915" y="4800439"/>
              <a:ext cx="370189" cy="3701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75D487-44E3-4A49-A27E-BA49304C360F}"/>
                </a:ext>
              </a:extLst>
            </p:cNvPr>
            <p:cNvSpPr/>
            <p:nvPr/>
          </p:nvSpPr>
          <p:spPr>
            <a:xfrm>
              <a:off x="12011025" y="4320286"/>
              <a:ext cx="180975" cy="3701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5FA695F-7F38-452D-AC76-77B8558BEB95}"/>
              </a:ext>
            </a:extLst>
          </p:cNvPr>
          <p:cNvGrpSpPr/>
          <p:nvPr userDrawn="1"/>
        </p:nvGrpSpPr>
        <p:grpSpPr>
          <a:xfrm>
            <a:off x="5932170" y="5735187"/>
            <a:ext cx="327660" cy="327660"/>
            <a:chOff x="5932170" y="5735187"/>
            <a:chExt cx="327660" cy="3276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5E91C5-8C94-44A7-91A5-DBAB252827F2}"/>
                </a:ext>
              </a:extLst>
            </p:cNvPr>
            <p:cNvSpPr/>
            <p:nvPr/>
          </p:nvSpPr>
          <p:spPr>
            <a:xfrm>
              <a:off x="5932170" y="5735187"/>
              <a:ext cx="327660" cy="3276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1D66622D-9203-4327-848D-A85EF8D25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184" y="5865353"/>
              <a:ext cx="107632" cy="67329"/>
            </a:xfrm>
            <a:custGeom>
              <a:avLst/>
              <a:gdLst>
                <a:gd name="T0" fmla="*/ 48 w 96"/>
                <a:gd name="T1" fmla="*/ 60 h 60"/>
                <a:gd name="T2" fmla="*/ 45 w 96"/>
                <a:gd name="T3" fmla="*/ 59 h 60"/>
                <a:gd name="T4" fmla="*/ 1 w 96"/>
                <a:gd name="T5" fmla="*/ 7 h 60"/>
                <a:gd name="T6" fmla="*/ 1 w 96"/>
                <a:gd name="T7" fmla="*/ 1 h 60"/>
                <a:gd name="T8" fmla="*/ 7 w 96"/>
                <a:gd name="T9" fmla="*/ 1 h 60"/>
                <a:gd name="T10" fmla="*/ 48 w 96"/>
                <a:gd name="T11" fmla="*/ 50 h 60"/>
                <a:gd name="T12" fmla="*/ 89 w 96"/>
                <a:gd name="T13" fmla="*/ 1 h 60"/>
                <a:gd name="T14" fmla="*/ 95 w 96"/>
                <a:gd name="T15" fmla="*/ 1 h 60"/>
                <a:gd name="T16" fmla="*/ 95 w 96"/>
                <a:gd name="T17" fmla="*/ 7 h 60"/>
                <a:gd name="T18" fmla="*/ 51 w 96"/>
                <a:gd name="T19" fmla="*/ 59 h 60"/>
                <a:gd name="T20" fmla="*/ 48 w 96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60">
                  <a:moveTo>
                    <a:pt x="48" y="60"/>
                  </a:moveTo>
                  <a:cubicBezTo>
                    <a:pt x="47" y="60"/>
                    <a:pt x="46" y="59"/>
                    <a:pt x="45" y="5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0" y="0"/>
                    <a:pt x="93" y="0"/>
                    <a:pt x="95" y="1"/>
                  </a:cubicBezTo>
                  <a:cubicBezTo>
                    <a:pt x="96" y="2"/>
                    <a:pt x="96" y="5"/>
                    <a:pt x="95" y="7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0" y="59"/>
                    <a:pt x="49" y="60"/>
                    <a:pt x="48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6EE4E-0C7E-42C5-B18A-5493CE2A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896" y="6201662"/>
            <a:ext cx="115222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Your Footer Here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9470D-4119-4221-9A45-EA958D093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457" y="1832030"/>
            <a:ext cx="9144000" cy="1772793"/>
          </a:xfrm>
        </p:spPr>
        <p:txBody>
          <a:bodyPr lIns="0" tIns="0" rIns="0" bIns="0" anchor="b">
            <a:spAutoFit/>
          </a:bodyPr>
          <a:lstStyle>
            <a:lvl1pPr algn="l">
              <a:defRPr sz="6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90987-DAB5-44DB-99A7-80B23F6E4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0457" y="3696898"/>
            <a:ext cx="9144000" cy="33239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02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3B95F-BD6C-4D48-98BD-7FF464B86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AA720D-F269-43EB-AB3E-AD9314AE9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AE1B4-523F-4E11-A111-14D8A09EC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889A8-66D9-40AF-B44A-01478F00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F6577-55E6-46B0-97C0-3EB444BF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4C15A-B53F-4C07-B31D-8CCC63B0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49C8-2CD0-4566-BAB7-EA17C82E5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0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CA65B-B665-405B-AC22-B2119CB3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DB36C-6497-41EF-9AA6-FAEE9BB11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10A8B-9E7B-4A5A-AD6F-DC777A62A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9452C-C629-46CF-8318-22A98721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2DDD4-4C8A-4D85-8F12-D8650C4C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49C8-2CD0-4566-BAB7-EA17C82E5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57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C2413-5E3D-4623-9A06-0D2AE356A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05DEE-7040-4213-8D3D-DCB0825F5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D503B-A3F2-452E-842D-0ECC728D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0EEC-944C-4ADA-B074-C0B8C4A0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C806-D368-436E-9ECA-66DF425B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49C8-2CD0-4566-BAB7-EA17C82E5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4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4652-E0A2-44BC-BF9A-3AC39F9A1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890D1-0EF5-4789-AAD1-8F8FB965C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42A68-EB8D-4FB4-A44E-3FD7C289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BD10A-2920-4089-BF61-A23EF509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ABF26-6AEA-453A-A056-84511839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72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2667-43FF-46C8-9605-F3BED234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E5B60-E138-47DA-9BBD-6FBE16FAF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45B90-619E-45A4-AB42-B3C0B0C4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FFCE8-CBFE-4A78-BFF5-74BACB31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30F96-7539-4EF3-9D1B-DD8EF18C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2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31C7A-110F-4A9D-9E78-AD683085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32DC7-EA53-4A5C-942B-1F8B3F0C4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C813E-00DC-4FB6-A287-7950B24E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2E5C-C823-4AD8-BCE3-1065E48B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44E0E-99B1-4711-AF34-A53410BD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9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BBBF-15D1-49FC-A511-5FE88533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2538C-DA3A-4F7B-AD90-F14653C10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B34B8-A26A-45A5-BC1E-EF02CF0E0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B0635-B989-4442-9203-22A862CC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2666F-5499-4BE1-9599-4930B6D1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EC7BD-7D57-44F9-BDEF-4F38DA50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6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CBBB-5315-45D4-BF61-26F099C1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5EE24-5306-4321-87D4-0230D737D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32815-F074-4391-84BA-D63EA8DB5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C2155-9E3F-4DFF-A78B-8C56CABC2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7E3EF3-A991-4FF2-8569-325F06C86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7AB23F-407F-444D-9F96-B742BE0C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E00144-BA72-4A02-BA17-C2E6ABE6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EF456-EB18-4100-9CE5-206E5B6E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02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BA81A8-8427-42C4-9E6E-ED379197B2B8}"/>
              </a:ext>
            </a:extLst>
          </p:cNvPr>
          <p:cNvSpPr/>
          <p:nvPr userDrawn="1"/>
        </p:nvSpPr>
        <p:spPr>
          <a:xfrm>
            <a:off x="6235700" y="0"/>
            <a:ext cx="59563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99322-D0AB-44C7-B68E-F9E3C0AA3452}"/>
              </a:ext>
            </a:extLst>
          </p:cNvPr>
          <p:cNvSpPr/>
          <p:nvPr userDrawn="1"/>
        </p:nvSpPr>
        <p:spPr>
          <a:xfrm>
            <a:off x="0" y="0"/>
            <a:ext cx="5956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CBDD9E-C173-411F-8978-F4E284A954BB}"/>
              </a:ext>
            </a:extLst>
          </p:cNvPr>
          <p:cNvSpPr/>
          <p:nvPr userDrawn="1"/>
        </p:nvSpPr>
        <p:spPr>
          <a:xfrm>
            <a:off x="188687" y="182789"/>
            <a:ext cx="11814627" cy="65386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37813-2CF6-441F-809E-B375EE2A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73419-2BA8-44AC-AB0F-A12C1E04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AF00F-9D11-455E-8B7E-2B9C64B5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68E1D-CC3A-4BD0-80F7-458BCAA4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9F6BE6-1FB5-4588-8F14-A58CF75A9AF3}"/>
              </a:ext>
            </a:extLst>
          </p:cNvPr>
          <p:cNvSpPr/>
          <p:nvPr userDrawn="1"/>
        </p:nvSpPr>
        <p:spPr>
          <a:xfrm>
            <a:off x="10160000" y="6286500"/>
            <a:ext cx="1676400" cy="571500"/>
          </a:xfrm>
          <a:prstGeom prst="rect">
            <a:avLst/>
          </a:prstGeom>
          <a:pattFill prst="wd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24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7AD7B8-2A79-4B15-B8F9-7D2C252C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D3D3E-0564-4F96-98E5-33109CAF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51355-5E85-4B04-866B-4EB218DB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person wearing a hat&#10;&#10;Description automatically generated">
            <a:extLst>
              <a:ext uri="{FF2B5EF4-FFF2-40B4-BE49-F238E27FC236}">
                <a16:creationId xmlns:a16="http://schemas.microsoft.com/office/drawing/2014/main" id="{084536C0-374C-4990-91C0-6E41CAFD9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CFB0579-A614-418F-B9C4-208BCF03ED06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  <a:gradFill flip="none" rotWithShape="1">
            <a:gsLst>
              <a:gs pos="32000">
                <a:schemeClr val="accent1">
                  <a:alpha val="85000"/>
                </a:schemeClr>
              </a:gs>
              <a:gs pos="100000">
                <a:schemeClr val="accent4">
                  <a:alpha val="53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FF1EBB-3491-4CB5-A52C-3E2B7F5C5404}"/>
              </a:ext>
            </a:extLst>
          </p:cNvPr>
          <p:cNvSpPr/>
          <p:nvPr userDrawn="1"/>
        </p:nvSpPr>
        <p:spPr>
          <a:xfrm flipH="1">
            <a:off x="11712165" y="2194953"/>
            <a:ext cx="479832" cy="479832"/>
          </a:xfrm>
          <a:prstGeom prst="rect">
            <a:avLst/>
          </a:prstGeom>
          <a:solidFill>
            <a:srgbClr val="26252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7BC07A-A0FE-4A06-8910-F6E26EC14D11}"/>
              </a:ext>
            </a:extLst>
          </p:cNvPr>
          <p:cNvSpPr/>
          <p:nvPr userDrawn="1"/>
        </p:nvSpPr>
        <p:spPr>
          <a:xfrm flipH="1">
            <a:off x="11712165" y="2674785"/>
            <a:ext cx="479832" cy="822254"/>
          </a:xfrm>
          <a:prstGeom prst="rect">
            <a:avLst/>
          </a:prstGeom>
          <a:solidFill>
            <a:srgbClr val="600E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FCE1BA9-4E3E-41B1-ADAA-54CA41E4AA1B}"/>
              </a:ext>
            </a:extLst>
          </p:cNvPr>
          <p:cNvSpPr/>
          <p:nvPr userDrawn="1"/>
        </p:nvSpPr>
        <p:spPr>
          <a:xfrm flipH="1">
            <a:off x="11712165" y="3497039"/>
            <a:ext cx="479832" cy="822254"/>
          </a:xfrm>
          <a:prstGeom prst="rect">
            <a:avLst/>
          </a:prstGeom>
          <a:solidFill>
            <a:srgbClr val="B6BAB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2C4B9D-DC74-43C1-838A-7AD90DA46112}"/>
              </a:ext>
            </a:extLst>
          </p:cNvPr>
          <p:cNvSpPr/>
          <p:nvPr userDrawn="1"/>
        </p:nvSpPr>
        <p:spPr>
          <a:xfrm flipH="1">
            <a:off x="11712165" y="4319292"/>
            <a:ext cx="479832" cy="822254"/>
          </a:xfrm>
          <a:prstGeom prst="rect">
            <a:avLst/>
          </a:prstGeom>
          <a:solidFill>
            <a:srgbClr val="A6A6A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488C9F-0524-4ECE-9BA6-23459D72115D}"/>
              </a:ext>
            </a:extLst>
          </p:cNvPr>
          <p:cNvSpPr/>
          <p:nvPr userDrawn="1"/>
        </p:nvSpPr>
        <p:spPr>
          <a:xfrm flipH="1">
            <a:off x="10194189" y="2674785"/>
            <a:ext cx="1517976" cy="1644508"/>
          </a:xfrm>
          <a:prstGeom prst="rect">
            <a:avLst/>
          </a:prstGeom>
          <a:solidFill>
            <a:srgbClr val="80133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0E14F97-27B2-4005-AADB-1C67629929F9}"/>
              </a:ext>
            </a:extLst>
          </p:cNvPr>
          <p:cNvSpPr/>
          <p:nvPr userDrawn="1"/>
        </p:nvSpPr>
        <p:spPr>
          <a:xfrm flipH="1">
            <a:off x="11232332" y="2194953"/>
            <a:ext cx="479832" cy="479832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424C55B-27EA-4FBA-A532-EA6E42D64BE2}"/>
              </a:ext>
            </a:extLst>
          </p:cNvPr>
          <p:cNvSpPr/>
          <p:nvPr userDrawn="1"/>
        </p:nvSpPr>
        <p:spPr>
          <a:xfrm flipH="1">
            <a:off x="10194189" y="2194953"/>
            <a:ext cx="479832" cy="479832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A629DDC-5B15-48D1-BF3C-A9DBA2A1CD1A}"/>
              </a:ext>
            </a:extLst>
          </p:cNvPr>
          <p:cNvSpPr/>
          <p:nvPr userDrawn="1"/>
        </p:nvSpPr>
        <p:spPr>
          <a:xfrm flipH="1">
            <a:off x="10194189" y="1715120"/>
            <a:ext cx="479832" cy="479832"/>
          </a:xfrm>
          <a:prstGeom prst="rect">
            <a:avLst/>
          </a:prstGeom>
          <a:solidFill>
            <a:schemeClr val="accent4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E6ADBF3-EBD4-48F4-AFEF-24DD2CC34C6E}"/>
              </a:ext>
            </a:extLst>
          </p:cNvPr>
          <p:cNvSpPr/>
          <p:nvPr userDrawn="1"/>
        </p:nvSpPr>
        <p:spPr>
          <a:xfrm flipH="1">
            <a:off x="9705788" y="1715120"/>
            <a:ext cx="479832" cy="47983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8FF84A-0083-4B66-83D1-65C97F04C8FB}"/>
              </a:ext>
            </a:extLst>
          </p:cNvPr>
          <p:cNvSpPr/>
          <p:nvPr userDrawn="1"/>
        </p:nvSpPr>
        <p:spPr>
          <a:xfrm flipH="1">
            <a:off x="8671114" y="660887"/>
            <a:ext cx="951412" cy="951412"/>
          </a:xfrm>
          <a:prstGeom prst="rect">
            <a:avLst/>
          </a:prstGeom>
          <a:solidFill>
            <a:schemeClr val="accent4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191472-C8AC-4910-8C60-523625DB8D5A}"/>
              </a:ext>
            </a:extLst>
          </p:cNvPr>
          <p:cNvSpPr/>
          <p:nvPr userDrawn="1"/>
        </p:nvSpPr>
        <p:spPr>
          <a:xfrm flipH="1">
            <a:off x="10194189" y="4319293"/>
            <a:ext cx="479832" cy="479832"/>
          </a:xfrm>
          <a:prstGeom prst="rect">
            <a:avLst/>
          </a:prstGeom>
          <a:solidFill>
            <a:schemeClr val="accent4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89D4E6C-EEBC-4151-B14D-2A742EE2ACDD}"/>
              </a:ext>
            </a:extLst>
          </p:cNvPr>
          <p:cNvSpPr/>
          <p:nvPr userDrawn="1"/>
        </p:nvSpPr>
        <p:spPr>
          <a:xfrm flipH="1">
            <a:off x="9637241" y="4824726"/>
            <a:ext cx="479832" cy="47983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000F89C-4F51-4F03-9573-6BDE2DA3CE32}"/>
              </a:ext>
            </a:extLst>
          </p:cNvPr>
          <p:cNvSpPr/>
          <p:nvPr userDrawn="1"/>
        </p:nvSpPr>
        <p:spPr>
          <a:xfrm flipH="1">
            <a:off x="8360228" y="5119526"/>
            <a:ext cx="879345" cy="879346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4B5DA12-1DEF-4318-BE76-A06BB3398986}"/>
              </a:ext>
            </a:extLst>
          </p:cNvPr>
          <p:cNvSpPr/>
          <p:nvPr userDrawn="1"/>
        </p:nvSpPr>
        <p:spPr>
          <a:xfrm flipH="1">
            <a:off x="10752500" y="5717282"/>
            <a:ext cx="479832" cy="479832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1F1629C-C2C4-413A-B516-6B5ED7FEAD2C}"/>
              </a:ext>
            </a:extLst>
          </p:cNvPr>
          <p:cNvSpPr/>
          <p:nvPr userDrawn="1"/>
        </p:nvSpPr>
        <p:spPr>
          <a:xfrm flipH="1">
            <a:off x="10740759" y="1385122"/>
            <a:ext cx="285912" cy="285912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8AA25E-0C19-4914-9D69-1B660FB59C2E}"/>
              </a:ext>
            </a:extLst>
          </p:cNvPr>
          <p:cNvSpPr/>
          <p:nvPr userDrawn="1"/>
        </p:nvSpPr>
        <p:spPr>
          <a:xfrm flipH="1">
            <a:off x="-3" y="0"/>
            <a:ext cx="705084" cy="705084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5665E9D-3B72-4AA3-A786-08D54263522B}"/>
              </a:ext>
            </a:extLst>
          </p:cNvPr>
          <p:cNvSpPr/>
          <p:nvPr userDrawn="1"/>
        </p:nvSpPr>
        <p:spPr>
          <a:xfrm flipH="1">
            <a:off x="705082" y="1106731"/>
            <a:ext cx="370189" cy="370189"/>
          </a:xfrm>
          <a:prstGeom prst="rect">
            <a:avLst/>
          </a:prstGeom>
          <a:solidFill>
            <a:schemeClr val="accent4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773C302-B99C-4ADF-B200-D679E14939FB}"/>
              </a:ext>
            </a:extLst>
          </p:cNvPr>
          <p:cNvSpPr/>
          <p:nvPr userDrawn="1"/>
        </p:nvSpPr>
        <p:spPr>
          <a:xfrm flipH="1">
            <a:off x="1104320" y="1497965"/>
            <a:ext cx="258749" cy="258749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3799F20-9D38-4FBE-8381-09A77493EB27}"/>
              </a:ext>
            </a:extLst>
          </p:cNvPr>
          <p:cNvSpPr/>
          <p:nvPr userDrawn="1"/>
        </p:nvSpPr>
        <p:spPr>
          <a:xfrm flipH="1">
            <a:off x="1363069" y="2034705"/>
            <a:ext cx="485456" cy="48545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8E685C8-3D77-4E57-8D20-211F39338125}"/>
              </a:ext>
            </a:extLst>
          </p:cNvPr>
          <p:cNvSpPr/>
          <p:nvPr userDrawn="1"/>
        </p:nvSpPr>
        <p:spPr>
          <a:xfrm flipH="1">
            <a:off x="334893" y="2629784"/>
            <a:ext cx="370189" cy="370189"/>
          </a:xfrm>
          <a:prstGeom prst="rect">
            <a:avLst/>
          </a:prstGeom>
          <a:solidFill>
            <a:schemeClr val="accent4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2ADC8D1-7BDC-4372-90F6-5A19C01162EE}"/>
              </a:ext>
            </a:extLst>
          </p:cNvPr>
          <p:cNvSpPr/>
          <p:nvPr userDrawn="1"/>
        </p:nvSpPr>
        <p:spPr>
          <a:xfrm flipH="1">
            <a:off x="704609" y="2629784"/>
            <a:ext cx="370189" cy="370189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BDCB383-D6D4-4C39-99E8-AB57D97F0B93}"/>
              </a:ext>
            </a:extLst>
          </p:cNvPr>
          <p:cNvSpPr/>
          <p:nvPr userDrawn="1"/>
        </p:nvSpPr>
        <p:spPr>
          <a:xfrm flipH="1">
            <a:off x="334893" y="2260038"/>
            <a:ext cx="370189" cy="370189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695DF39-1445-4206-9F6A-02DA941DCB4A}"/>
              </a:ext>
            </a:extLst>
          </p:cNvPr>
          <p:cNvSpPr/>
          <p:nvPr userDrawn="1"/>
        </p:nvSpPr>
        <p:spPr>
          <a:xfrm flipH="1">
            <a:off x="-3" y="1779885"/>
            <a:ext cx="180975" cy="370189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3FFE02E9-C229-4028-8DFB-D23C6D440D86}"/>
              </a:ext>
            </a:extLst>
          </p:cNvPr>
          <p:cNvSpPr txBox="1">
            <a:spLocks/>
          </p:cNvSpPr>
          <p:nvPr userDrawn="1"/>
        </p:nvSpPr>
        <p:spPr>
          <a:xfrm>
            <a:off x="1524000" y="2817728"/>
            <a:ext cx="9144000" cy="914096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BF6EF31-17BE-4F00-9EB9-A6BD6D257227}"/>
              </a:ext>
            </a:extLst>
          </p:cNvPr>
          <p:cNvSpPr/>
          <p:nvPr userDrawn="1"/>
        </p:nvSpPr>
        <p:spPr>
          <a:xfrm flipH="1">
            <a:off x="3397577" y="3731824"/>
            <a:ext cx="258749" cy="258749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B6EB140-4B26-4879-8840-59F6E74F075F}"/>
              </a:ext>
            </a:extLst>
          </p:cNvPr>
          <p:cNvSpPr/>
          <p:nvPr userDrawn="1"/>
        </p:nvSpPr>
        <p:spPr>
          <a:xfrm flipH="1">
            <a:off x="1420702" y="6480729"/>
            <a:ext cx="370189" cy="370189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D3BF06B-B56E-455A-88A6-661C4B5243E9}"/>
              </a:ext>
            </a:extLst>
          </p:cNvPr>
          <p:cNvSpPr/>
          <p:nvPr userDrawn="1"/>
        </p:nvSpPr>
        <p:spPr>
          <a:xfrm flipH="1">
            <a:off x="1152675" y="6214894"/>
            <a:ext cx="210394" cy="210394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79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0440-6787-4FB6-91F7-986D630D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B314-C197-4CF7-8C4A-A0F666AFC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3161F-7401-4CE3-88F9-E3B43A17F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AEB55-2516-4D24-ABCE-0E2FBF67C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310D6-21B6-45B8-9A1B-D0108DB6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3178B-92CA-4AA6-8394-8DD1D5C0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3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9822-D706-4383-BB13-021207C1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99D451-7321-4604-BAAE-CEB91BAD1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6B4F2-80BF-4C4F-8EB8-B3AF48321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FBFA1-C918-4257-967E-A04CD651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E88E6-9E52-4051-9CE3-1DA07A89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13B7B-53A7-4AC0-A7C3-15B16B8E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1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09CB-98DD-4E7D-83F9-6744ECC64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4A381-4D6F-4282-8C0E-E67E02AAB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B113-783F-424C-AF4F-82E169EF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C3965-B169-42D5-83F5-7930B151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933D-B0F7-4630-B315-83071450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14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59D32-1BCB-4D1B-BF59-A9E5F6E73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08353-DE13-47C1-9FB2-6E20CFA56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A202E-CC82-4338-A1CB-AD8F7FDF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D2E-AF6E-47DC-890C-D2B624409947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1F3E0-F87C-43F3-AA7B-EF8D99CB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9CA5-0E42-4851-8F2B-516ECC90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9215-59B7-401D-9643-4AE8D59C0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66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37C02-0FE9-4694-A7B5-DAA2E7F9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C760-6439-437F-BBB1-C3856724A8A8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59E44-CD78-4CC7-8AA4-C4FF8D36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3EE96-960C-45FC-BB52-209ED244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EBBE-1EFA-4D2E-88F5-083B206EF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5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07B5-F8D2-47BD-A43A-321FE07F6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58" y="276225"/>
            <a:ext cx="11511281" cy="606425"/>
          </a:xfrm>
        </p:spPr>
        <p:txBody>
          <a:bodyPr lIns="0" tIns="0" rIns="0" bIns="0" anchor="t">
            <a:normAutofit/>
          </a:bodyPr>
          <a:lstStyle>
            <a:lvl1pPr algn="ctr"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293BD-EA31-43A8-BFEC-A387CD76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59" y="1015998"/>
            <a:ext cx="11511282" cy="5426707"/>
          </a:xfrm>
        </p:spPr>
        <p:txBody>
          <a:bodyPr lIns="0" tIns="0" rIns="0" bIns="0">
            <a:normAutofit/>
          </a:bodyPr>
          <a:lstStyle>
            <a:lvl1pPr>
              <a:buClr>
                <a:schemeClr val="accent1"/>
              </a:buClr>
              <a:defRPr sz="2000"/>
            </a:lvl1pPr>
            <a:lvl2pPr marL="685800" indent="-228600">
              <a:buClr>
                <a:schemeClr val="accent4"/>
              </a:buClr>
              <a:buFont typeface="Segoe UI" panose="020B0502040204020203" pitchFamily="34" charset="0"/>
              <a:buChar char="−"/>
              <a:defRPr sz="1800"/>
            </a:lvl2pPr>
            <a:lvl3pPr marL="1143000" indent="-228600">
              <a:buClr>
                <a:schemeClr val="accent4"/>
              </a:buClr>
              <a:buFont typeface="Segoe UI" panose="020B0502040204020203" pitchFamily="34" charset="0"/>
              <a:buChar char="−"/>
              <a:defRPr sz="1600"/>
            </a:lvl3pPr>
            <a:lvl4pPr marL="1600200" indent="-228600">
              <a:buClr>
                <a:schemeClr val="accent4"/>
              </a:buClr>
              <a:buFont typeface="Segoe UI" panose="020B0502040204020203" pitchFamily="34" charset="0"/>
              <a:buChar char="−"/>
              <a:defRPr sz="1400"/>
            </a:lvl4pPr>
            <a:lvl5pPr marL="2057400" indent="-228600">
              <a:buClr>
                <a:schemeClr val="accent4"/>
              </a:buClr>
              <a:buFont typeface="Segoe UI" panose="020B0502040204020203" pitchFamily="34" charset="0"/>
              <a:buChar char="−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A5C011-CC53-48B8-81DA-693F1981BC5B}"/>
              </a:ext>
            </a:extLst>
          </p:cNvPr>
          <p:cNvSpPr/>
          <p:nvPr userDrawn="1"/>
        </p:nvSpPr>
        <p:spPr>
          <a:xfrm>
            <a:off x="0" y="6442710"/>
            <a:ext cx="11778000" cy="415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57507EF-CAD5-4514-BD7D-EF321D99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359" y="6573411"/>
            <a:ext cx="466474" cy="153888"/>
          </a:xfrm>
          <a:noFill/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000" smtClean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237D79F-A662-4966-B760-77334B50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8000" y="6442710"/>
            <a:ext cx="414000" cy="415290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000" b="1" smtClean="0">
                <a:solidFill>
                  <a:schemeClr val="lt1"/>
                </a:solidFill>
              </a:defRPr>
            </a:lvl1pPr>
          </a:lstStyle>
          <a:p>
            <a:pPr algn="ctr"/>
            <a:fld id="{EBAE49C8-2CD0-4566-BAB7-EA17C82E53C1}" type="slidenum">
              <a:rPr lang="en-US" smtClean="0"/>
              <a:pPr algn="ctr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22EFB9-3E79-40AF-85F9-9D54BB912CF3}"/>
              </a:ext>
            </a:extLst>
          </p:cNvPr>
          <p:cNvCxnSpPr/>
          <p:nvPr userDrawn="1"/>
        </p:nvCxnSpPr>
        <p:spPr>
          <a:xfrm>
            <a:off x="334963" y="-200025"/>
            <a:ext cx="0" cy="1216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176977-27AA-41A5-8BAF-A601534D912A}"/>
              </a:ext>
            </a:extLst>
          </p:cNvPr>
          <p:cNvCxnSpPr/>
          <p:nvPr userDrawn="1"/>
        </p:nvCxnSpPr>
        <p:spPr>
          <a:xfrm>
            <a:off x="11857038" y="-200025"/>
            <a:ext cx="0" cy="1216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07F4E7C-7A15-4310-BD4C-3419B8A7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4564" y="6573411"/>
            <a:ext cx="5454648" cy="153888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algn="r">
              <a:defRPr lang="en-US" sz="100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Add Your Footer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7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F996-E969-4EC3-9D85-B37FE703C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CBD79-7EA2-42AD-8DB9-F3E14E85A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C0994-50FE-4768-817E-8E9EDA68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2714A-BDE7-489B-BDB5-240622B1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77D61-3814-4C42-9ADA-246759CC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49C8-2CD0-4566-BAB7-EA17C82E5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0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1060-5653-45BF-BF2E-46065AA2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9A4E-91C2-475D-9BB1-02E1FDFDB1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9C9DF-C0BE-4344-87F8-A2DA3B5E4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ADD93-CA14-4151-9A10-545D9E33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078A3-BE46-4C5A-9D3E-162AD2F6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B44B7-1495-4121-A356-C878FBA4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49C8-2CD0-4566-BAB7-EA17C82E5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4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5725F-7D8B-4096-A0D9-CADD459F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34D00-B040-41F1-8F32-077101E51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5278A-25E2-4809-B423-FB416D80C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FE55C-F4B0-4556-BE2D-79E9C3EF5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D0628F-EAC4-4033-B8B5-9EED2ED1A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042E88-B08A-4D10-B9DB-E8231906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272CE-E42D-4A39-A742-2B47C981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37FCB-8577-486B-A888-5D3EDFC7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49C8-2CD0-4566-BAB7-EA17C82E5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7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2EC1FB-6BE6-4F7B-BAFE-F40DBBA1E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58" y="276225"/>
            <a:ext cx="11516674" cy="606425"/>
          </a:xfrm>
        </p:spPr>
        <p:txBody>
          <a:bodyPr lIns="0" tIns="0" rIns="0" bIns="0" anchor="t">
            <a:normAutofit/>
          </a:bodyPr>
          <a:lstStyle>
            <a:lvl1pPr algn="ctr"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B7594-6045-446F-B475-CDEB3005B6E4}"/>
              </a:ext>
            </a:extLst>
          </p:cNvPr>
          <p:cNvSpPr/>
          <p:nvPr userDrawn="1"/>
        </p:nvSpPr>
        <p:spPr>
          <a:xfrm>
            <a:off x="0" y="6442710"/>
            <a:ext cx="11778000" cy="415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BB10522-D907-46A1-99CC-13F810A6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359" y="6573411"/>
            <a:ext cx="466474" cy="153888"/>
          </a:xfrm>
          <a:noFill/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000" smtClean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647844-E588-4F7B-9681-ADB206C0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8000" y="6442710"/>
            <a:ext cx="414000" cy="415290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000" b="1" smtClean="0">
                <a:solidFill>
                  <a:schemeClr val="lt1"/>
                </a:solidFill>
              </a:defRPr>
            </a:lvl1pPr>
          </a:lstStyle>
          <a:p>
            <a:pPr algn="ctr"/>
            <a:fld id="{EBAE49C8-2CD0-4566-BAB7-EA17C82E53C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BB5DD21-B266-4779-96F5-4CF3FFE3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4564" y="6573411"/>
            <a:ext cx="5454648" cy="153888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algn="r">
              <a:defRPr lang="en-US" sz="100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Add Your Footer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2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34D393-16EF-4C56-8FA1-8136B3ECDCEC}"/>
              </a:ext>
            </a:extLst>
          </p:cNvPr>
          <p:cNvSpPr/>
          <p:nvPr userDrawn="1"/>
        </p:nvSpPr>
        <p:spPr>
          <a:xfrm>
            <a:off x="0" y="6442710"/>
            <a:ext cx="11778000" cy="415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9B5D478-DDDF-44CB-B371-6BD0D110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359" y="6573411"/>
            <a:ext cx="466474" cy="153888"/>
          </a:xfrm>
          <a:noFill/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000" smtClean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F114CE-D766-47AA-9112-271624C4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8000" y="6442710"/>
            <a:ext cx="414000" cy="415290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000" b="1" smtClean="0">
                <a:solidFill>
                  <a:schemeClr val="lt1"/>
                </a:solidFill>
              </a:defRPr>
            </a:lvl1pPr>
          </a:lstStyle>
          <a:p>
            <a:pPr algn="ctr"/>
            <a:fld id="{EBAE49C8-2CD0-4566-BAB7-EA17C82E53C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D21810-3469-407F-B5DB-3A67A9CA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4564" y="6573411"/>
            <a:ext cx="5454648" cy="153888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algn="r">
              <a:defRPr lang="en-US" sz="100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Add Your Footer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6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0E4F-920F-418A-A19F-0957F0F2E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8F6BB-2058-49C6-938B-7C3BC370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DE59D-A3CB-49D5-A844-73CAF65BB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5C9DE-C77E-4F8A-AAF8-F93B4CF3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71BF1-25F6-49F5-B03E-CE9218ED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A1A30-6579-4292-9746-874C1BAD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49C8-2CD0-4566-BAB7-EA17C82E5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4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72364-F5CC-45D7-BC9A-640B5A92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059BD-5C77-4C39-9DE9-799BEC3C6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21C4-ADD0-4637-8155-B7FDB46AB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5F170-495D-4949-BACC-167B7A790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A6E65-A906-4BFE-9762-8FF6165F5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E49C8-2CD0-4566-BAB7-EA17C82E5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4B0B4-6BDD-4B6C-8DC4-CE6A7422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AC650-2510-484B-B679-3E8846CA9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EA47C-4C58-46CA-9AD3-2A2A5400A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DD2E-AF6E-47DC-890C-D2B624409947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BE471-1F60-4329-9C09-8DFF815D8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945C-24D5-4E34-899B-D418CD7CD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D9215-59B7-401D-9643-4AE8D59C0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5316F-6BA4-491A-BC3C-9B1B5EA61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bullet point icon">
            <a:extLst>
              <a:ext uri="{FF2B5EF4-FFF2-40B4-BE49-F238E27FC236}">
                <a16:creationId xmlns:a16="http://schemas.microsoft.com/office/drawing/2014/main" id="{FA32332B-A478-4A3A-BCC8-06729B959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-723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3" descr="bullet point icon">
            <a:extLst>
              <a:ext uri="{FF2B5EF4-FFF2-40B4-BE49-F238E27FC236}">
                <a16:creationId xmlns:a16="http://schemas.microsoft.com/office/drawing/2014/main" id="{EB09AE11-439F-4B5F-BA8F-38199903C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-434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bullet point icon">
            <a:extLst>
              <a:ext uri="{FF2B5EF4-FFF2-40B4-BE49-F238E27FC236}">
                <a16:creationId xmlns:a16="http://schemas.microsoft.com/office/drawing/2014/main" id="{98DB1737-1991-41F0-A463-E96AF618C5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5" descr="bullet point icon">
            <a:extLst>
              <a:ext uri="{FF2B5EF4-FFF2-40B4-BE49-F238E27FC236}">
                <a16:creationId xmlns:a16="http://schemas.microsoft.com/office/drawing/2014/main" id="{29D2669C-0A02-4A02-8B99-5CD08AD1E2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144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bullet point icon">
            <a:extLst>
              <a:ext uri="{FF2B5EF4-FFF2-40B4-BE49-F238E27FC236}">
                <a16:creationId xmlns:a16="http://schemas.microsoft.com/office/drawing/2014/main" id="{9409CC28-C804-4AA0-93A9-E0F608797E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434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46AD0F-C1D1-4FBE-8B9B-29D5CE5D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373" b="10382"/>
          <a:stretch/>
        </p:blipFill>
        <p:spPr>
          <a:xfrm>
            <a:off x="11695" y="7937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CB4B46-4442-4083-9E99-57A83E42FBFE}"/>
              </a:ext>
            </a:extLst>
          </p:cNvPr>
          <p:cNvSpPr/>
          <p:nvPr/>
        </p:nvSpPr>
        <p:spPr>
          <a:xfrm>
            <a:off x="-1" y="2673666"/>
            <a:ext cx="8668139" cy="1669409"/>
          </a:xfrm>
          <a:prstGeom prst="rect">
            <a:avLst/>
          </a:prstGeom>
          <a:solidFill>
            <a:schemeClr val="tx2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 indent="-571500" algn="ctr">
              <a:buFontTx/>
              <a:buChar char="-"/>
            </a:pPr>
            <a:r>
              <a:rPr lang="en-GB" sz="3600" b="1" dirty="0"/>
              <a:t>Oxford Safety Components –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412D14-D01A-4036-9489-FB686EA656C7}"/>
              </a:ext>
            </a:extLst>
          </p:cNvPr>
          <p:cNvSpPr/>
          <p:nvPr/>
        </p:nvSpPr>
        <p:spPr>
          <a:xfrm>
            <a:off x="8864082" y="2673665"/>
            <a:ext cx="3327897" cy="1669409"/>
          </a:xfrm>
          <a:prstGeom prst="rect">
            <a:avLst/>
          </a:prstGeom>
          <a:solidFill>
            <a:srgbClr val="E5E9E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7B18618E-B95B-4127-AA30-2E7A5BBA7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8899"/>
          <a:stretch/>
        </p:blipFill>
        <p:spPr>
          <a:xfrm>
            <a:off x="8841536" y="2673665"/>
            <a:ext cx="3350464" cy="1669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C4D3B3-2FFB-4561-BD04-5282CD1E8309}"/>
              </a:ext>
            </a:extLst>
          </p:cNvPr>
          <p:cNvSpPr txBox="1"/>
          <p:nvPr/>
        </p:nvSpPr>
        <p:spPr>
          <a:xfrm>
            <a:off x="5566160" y="3985043"/>
            <a:ext cx="146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March 2020</a:t>
            </a:r>
            <a:endParaRPr lang="en-GB" b="1" dirty="0">
              <a:solidFill>
                <a:schemeClr val="l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149358-4B1B-4F93-B762-0021018C4DD0}"/>
              </a:ext>
            </a:extLst>
          </p:cNvPr>
          <p:cNvSpPr/>
          <p:nvPr/>
        </p:nvSpPr>
        <p:spPr>
          <a:xfrm>
            <a:off x="799236" y="3890427"/>
            <a:ext cx="5198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lt1"/>
                </a:solidFill>
              </a:rPr>
              <a:t> </a:t>
            </a:r>
            <a:r>
              <a:rPr lang="en-US" b="1" dirty="0">
                <a:solidFill>
                  <a:schemeClr val="lt1"/>
                </a:solidFill>
              </a:rPr>
              <a:t>CoverSafe Mat System</a:t>
            </a:r>
            <a:r>
              <a:rPr lang="en-GB" b="1" dirty="0">
                <a:solidFill>
                  <a:schemeClr val="lt1"/>
                </a:solidFill>
              </a:rPr>
              <a:t> Case Study</a:t>
            </a:r>
          </a:p>
        </p:txBody>
      </p:sp>
    </p:spTree>
    <p:extLst>
      <p:ext uri="{BB962C8B-B14F-4D97-AF65-F5344CB8AC3E}">
        <p14:creationId xmlns:p14="http://schemas.microsoft.com/office/powerpoint/2010/main" val="423116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F5AE4-87A2-4E79-801D-3AB4C2D9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8001" y="6434356"/>
            <a:ext cx="413999" cy="415289"/>
          </a:xfrm>
          <a:solidFill>
            <a:schemeClr val="bg1">
              <a:alpha val="32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dirty="0">
                <a:solidFill>
                  <a:srgbClr val="272D3D"/>
                </a:solidFill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1597010-DFDE-4598-8FB7-53E02B9EC932}"/>
              </a:ext>
            </a:extLst>
          </p:cNvPr>
          <p:cNvSpPr/>
          <p:nvPr/>
        </p:nvSpPr>
        <p:spPr>
          <a:xfrm>
            <a:off x="0" y="1"/>
            <a:ext cx="12192000" cy="1686794"/>
          </a:xfrm>
          <a:prstGeom prst="rect">
            <a:avLst/>
          </a:prstGeom>
          <a:gradFill flip="none" rotWithShape="1">
            <a:gsLst>
              <a:gs pos="100000">
                <a:srgbClr val="2C385E">
                  <a:lumMod val="94000"/>
                  <a:lumOff val="6000"/>
                  <a:alpha val="31000"/>
                </a:srgbClr>
              </a:gs>
              <a:gs pos="100000">
                <a:schemeClr val="tx2">
                  <a:lumMod val="75000"/>
                  <a:lumOff val="2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  <a:gs pos="25000">
                <a:schemeClr val="accent2">
                  <a:lumMod val="75000"/>
                </a:schemeClr>
              </a:gs>
              <a:gs pos="100000">
                <a:srgbClr val="152E67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9C85EA-C632-4397-B0A1-7128B4B9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064" y="540185"/>
            <a:ext cx="2851872" cy="6064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Project Details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CE394-E8FF-456F-BCE6-EE3D316A7835}"/>
              </a:ext>
            </a:extLst>
          </p:cNvPr>
          <p:cNvSpPr txBox="1"/>
          <p:nvPr/>
        </p:nvSpPr>
        <p:spPr>
          <a:xfrm>
            <a:off x="452879" y="2030730"/>
            <a:ext cx="17588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Customer:</a:t>
            </a:r>
          </a:p>
          <a:p>
            <a:endParaRPr lang="en-US" b="1" dirty="0"/>
          </a:p>
          <a:p>
            <a:r>
              <a:rPr lang="en-US" b="1" dirty="0"/>
              <a:t>Location:</a:t>
            </a:r>
          </a:p>
          <a:p>
            <a:endParaRPr lang="en-US" b="1" dirty="0"/>
          </a:p>
          <a:p>
            <a:r>
              <a:rPr lang="en-US" b="1" dirty="0"/>
              <a:t>Product:</a:t>
            </a:r>
          </a:p>
          <a:p>
            <a:endParaRPr lang="en-US" b="1" dirty="0"/>
          </a:p>
          <a:p>
            <a:r>
              <a:rPr lang="en-US" b="1" dirty="0"/>
              <a:t>Installation date: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20782-68F6-44FE-A5AF-5593ECE7326A}"/>
              </a:ext>
            </a:extLst>
          </p:cNvPr>
          <p:cNvSpPr txBox="1"/>
          <p:nvPr/>
        </p:nvSpPr>
        <p:spPr>
          <a:xfrm>
            <a:off x="3943356" y="2030730"/>
            <a:ext cx="37577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Market leading construction business</a:t>
            </a:r>
          </a:p>
          <a:p>
            <a:endParaRPr lang="en-GB" b="1" dirty="0"/>
          </a:p>
          <a:p>
            <a:r>
              <a:rPr lang="en-US" b="1" dirty="0"/>
              <a:t>Various locations </a:t>
            </a:r>
            <a:endParaRPr lang="en-GB" b="1" dirty="0"/>
          </a:p>
          <a:p>
            <a:endParaRPr lang="en-GB" b="1" dirty="0"/>
          </a:p>
          <a:p>
            <a:r>
              <a:rPr lang="en-US" b="1" dirty="0"/>
              <a:t>CoverSafe Mat System</a:t>
            </a:r>
            <a:endParaRPr lang="en-GB" b="1" dirty="0"/>
          </a:p>
          <a:p>
            <a:endParaRPr lang="en-GB" b="1" dirty="0"/>
          </a:p>
          <a:p>
            <a:r>
              <a:rPr lang="en-US" b="1" dirty="0"/>
              <a:t>Ongoing</a:t>
            </a:r>
            <a:endParaRPr lang="en-GB" b="1" dirty="0"/>
          </a:p>
        </p:txBody>
      </p:sp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FCE071FB-1A9C-4932-B49B-DBCEF5347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30116"/>
          <a:stretch/>
        </p:blipFill>
        <p:spPr>
          <a:xfrm>
            <a:off x="10472655" y="6434356"/>
            <a:ext cx="1305346" cy="4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7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F5AE4-87A2-4E79-801D-3AB4C2D9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8000" y="6442710"/>
            <a:ext cx="411204" cy="415289"/>
          </a:xfrm>
          <a:solidFill>
            <a:schemeClr val="bg1">
              <a:alpha val="32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dirty="0">
                <a:solidFill>
                  <a:srgbClr val="272D3D"/>
                </a:solidFill>
              </a:rPr>
              <a:t>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1597010-DFDE-4598-8FB7-53E02B9EC932}"/>
              </a:ext>
            </a:extLst>
          </p:cNvPr>
          <p:cNvSpPr/>
          <p:nvPr/>
        </p:nvSpPr>
        <p:spPr>
          <a:xfrm>
            <a:off x="0" y="1"/>
            <a:ext cx="12192000" cy="1686794"/>
          </a:xfrm>
          <a:prstGeom prst="rect">
            <a:avLst/>
          </a:prstGeom>
          <a:gradFill flip="none" rotWithShape="1">
            <a:gsLst>
              <a:gs pos="100000">
                <a:srgbClr val="2C385E">
                  <a:lumMod val="94000"/>
                  <a:lumOff val="6000"/>
                  <a:alpha val="31000"/>
                </a:srgbClr>
              </a:gs>
              <a:gs pos="100000">
                <a:schemeClr val="tx2">
                  <a:lumMod val="75000"/>
                  <a:lumOff val="2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  <a:gs pos="25000">
                <a:schemeClr val="accent2">
                  <a:lumMod val="75000"/>
                </a:schemeClr>
              </a:gs>
              <a:gs pos="100000">
                <a:srgbClr val="152E67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9C85EA-C632-4397-B0A1-7128B4B9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732" y="540185"/>
            <a:ext cx="2588535" cy="6064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Background</a:t>
            </a:r>
            <a:br>
              <a:rPr lang="en-GB" sz="3600" dirty="0"/>
            </a:br>
            <a:br>
              <a:rPr lang="en-GB" dirty="0"/>
            </a:br>
            <a:endParaRPr lang="en-GB" dirty="0"/>
          </a:p>
        </p:txBody>
      </p:sp>
      <p:pic>
        <p:nvPicPr>
          <p:cNvPr id="13" name="Picture 12" descr="A picture containing bird&#10;&#10;Description automatically generated">
            <a:extLst>
              <a:ext uri="{FF2B5EF4-FFF2-40B4-BE49-F238E27FC236}">
                <a16:creationId xmlns:a16="http://schemas.microsoft.com/office/drawing/2014/main" id="{1EA4991E-1A98-4340-ADC3-656D5F66A9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30116"/>
          <a:stretch/>
        </p:blipFill>
        <p:spPr>
          <a:xfrm>
            <a:off x="10472655" y="6434356"/>
            <a:ext cx="1305346" cy="42910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98687E2-0CD0-4B79-BE82-C3109A578D95}"/>
              </a:ext>
            </a:extLst>
          </p:cNvPr>
          <p:cNvSpPr/>
          <p:nvPr/>
        </p:nvSpPr>
        <p:spPr>
          <a:xfrm>
            <a:off x="388689" y="2087454"/>
            <a:ext cx="6599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Our client is the nation’s largest housebuilder, creating great new places to live throughout Britain.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50C696E-625D-4ED1-9136-FC4B6D849BDB}"/>
              </a:ext>
            </a:extLst>
          </p:cNvPr>
          <p:cNvSpPr/>
          <p:nvPr/>
        </p:nvSpPr>
        <p:spPr>
          <a:xfrm>
            <a:off x="388689" y="3163177"/>
            <a:ext cx="65993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Their three consumer brands make up the heart of their business and offer a variety of properties across the UK. From stylish apartments in the city of London to luxury detached houses in the beautiful countryside.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Our client also has a commercial business, who are creating spaces from industrial and office buildings to retail and leisure.</a:t>
            </a:r>
          </a:p>
        </p:txBody>
      </p:sp>
    </p:spTree>
    <p:extLst>
      <p:ext uri="{BB962C8B-B14F-4D97-AF65-F5344CB8AC3E}">
        <p14:creationId xmlns:p14="http://schemas.microsoft.com/office/powerpoint/2010/main" val="65868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F5AE4-87A2-4E79-801D-3AB4C2D9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8000" y="6434355"/>
            <a:ext cx="414000" cy="423643"/>
          </a:xfrm>
          <a:solidFill>
            <a:schemeClr val="bg1">
              <a:alpha val="32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dirty="0">
                <a:solidFill>
                  <a:srgbClr val="272D3D"/>
                </a:solidFill>
              </a:rPr>
              <a:t>3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1597010-DFDE-4598-8FB7-53E02B9EC932}"/>
              </a:ext>
            </a:extLst>
          </p:cNvPr>
          <p:cNvSpPr/>
          <p:nvPr/>
        </p:nvSpPr>
        <p:spPr>
          <a:xfrm>
            <a:off x="0" y="1"/>
            <a:ext cx="12192000" cy="1686794"/>
          </a:xfrm>
          <a:prstGeom prst="rect">
            <a:avLst/>
          </a:prstGeom>
          <a:gradFill flip="none" rotWithShape="1">
            <a:gsLst>
              <a:gs pos="100000">
                <a:srgbClr val="2C385E">
                  <a:lumMod val="94000"/>
                  <a:lumOff val="6000"/>
                  <a:alpha val="31000"/>
                </a:srgbClr>
              </a:gs>
              <a:gs pos="100000">
                <a:schemeClr val="tx2">
                  <a:lumMod val="75000"/>
                  <a:lumOff val="2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  <a:gs pos="25000">
                <a:schemeClr val="accent2">
                  <a:lumMod val="75000"/>
                </a:schemeClr>
              </a:gs>
              <a:gs pos="100000">
                <a:srgbClr val="152E67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9C85EA-C632-4397-B0A1-7128B4B9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09" y="540185"/>
            <a:ext cx="3682382" cy="6064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Customer Problem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BBCF40-B097-4707-8254-EB63A359D90C}"/>
              </a:ext>
            </a:extLst>
          </p:cNvPr>
          <p:cNvSpPr/>
          <p:nvPr/>
        </p:nvSpPr>
        <p:spPr>
          <a:xfrm>
            <a:off x="465224" y="2226979"/>
            <a:ext cx="112615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Our client was looking for a new working platform as they switched from the traditional block &amp; brick build to a timber frame unit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The previously used ‘crash deck’ system wasn’t going to work for them anymore as it was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b="1" dirty="0"/>
              <a:t>	Time consuming to install &amp; remove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b="1" dirty="0"/>
              <a:t>	Required installation teams to install &amp; remove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b="1" dirty="0"/>
              <a:t>	Required large areas to store all components and several forklifts to load and remove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b="1" dirty="0"/>
              <a:t>  Work could not progress until the ‘crash deck’ was removed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C1DD902E-53A1-40AD-93E2-663FF8679E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30116"/>
          <a:stretch/>
        </p:blipFill>
        <p:spPr>
          <a:xfrm>
            <a:off x="10472655" y="6434356"/>
            <a:ext cx="1305346" cy="4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3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F5AE4-87A2-4E79-801D-3AB4C2D9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8000" y="6442745"/>
            <a:ext cx="414000" cy="415255"/>
          </a:xfrm>
          <a:solidFill>
            <a:schemeClr val="bg1">
              <a:alpha val="32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dirty="0">
                <a:solidFill>
                  <a:srgbClr val="272D3D"/>
                </a:solidFill>
              </a:rPr>
              <a:t>4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1597010-DFDE-4598-8FB7-53E02B9EC932}"/>
              </a:ext>
            </a:extLst>
          </p:cNvPr>
          <p:cNvSpPr/>
          <p:nvPr/>
        </p:nvSpPr>
        <p:spPr>
          <a:xfrm>
            <a:off x="0" y="1"/>
            <a:ext cx="12192000" cy="1686794"/>
          </a:xfrm>
          <a:prstGeom prst="rect">
            <a:avLst/>
          </a:prstGeom>
          <a:gradFill flip="none" rotWithShape="1">
            <a:gsLst>
              <a:gs pos="100000">
                <a:srgbClr val="2C385E">
                  <a:lumMod val="94000"/>
                  <a:lumOff val="6000"/>
                  <a:alpha val="31000"/>
                </a:srgbClr>
              </a:gs>
              <a:gs pos="100000">
                <a:schemeClr val="tx2">
                  <a:lumMod val="75000"/>
                  <a:lumOff val="2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  <a:gs pos="25000">
                <a:schemeClr val="accent2">
                  <a:lumMod val="75000"/>
                </a:schemeClr>
              </a:gs>
              <a:gs pos="100000">
                <a:srgbClr val="152E67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BA5DCB27-6A85-4C85-948A-76D247717D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30116"/>
          <a:stretch/>
        </p:blipFill>
        <p:spPr>
          <a:xfrm>
            <a:off x="10472655" y="6434356"/>
            <a:ext cx="1305346" cy="429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C390CB-AA2F-479E-8DE8-31615FF21453}"/>
              </a:ext>
            </a:extLst>
          </p:cNvPr>
          <p:cNvSpPr/>
          <p:nvPr/>
        </p:nvSpPr>
        <p:spPr>
          <a:xfrm>
            <a:off x="478970" y="2007180"/>
            <a:ext cx="107637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The Oxford Safety CoverSafe Mats were recommended to our by another construction business who have been using them successfully at their sites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Our client contacted Oxford Safety Components at the beginning of November 2019 and hired 75 x mats for a trial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A week later the 75 x mats were delivered and training was provided to operatives on site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After a successful 4 week trial, they placed an order to cover several sites in Scotland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The project is ongoing, Oxford Safety Components continue to receive orders from sites in Scotland and across the rest of the country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840964D-0708-4651-94D5-05DAA460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63" y="540185"/>
            <a:ext cx="11516674" cy="6064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Solution &amp; Benefits to the customer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1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F5AE4-87A2-4E79-801D-3AB4C2D9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8000" y="6442745"/>
            <a:ext cx="414000" cy="415255"/>
          </a:xfrm>
          <a:solidFill>
            <a:schemeClr val="bg1">
              <a:alpha val="32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dirty="0">
                <a:solidFill>
                  <a:srgbClr val="272D3D"/>
                </a:solidFill>
              </a:rPr>
              <a:t>5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1597010-DFDE-4598-8FB7-53E02B9EC932}"/>
              </a:ext>
            </a:extLst>
          </p:cNvPr>
          <p:cNvSpPr/>
          <p:nvPr/>
        </p:nvSpPr>
        <p:spPr>
          <a:xfrm>
            <a:off x="0" y="1"/>
            <a:ext cx="12192000" cy="1686794"/>
          </a:xfrm>
          <a:prstGeom prst="rect">
            <a:avLst/>
          </a:prstGeom>
          <a:gradFill flip="none" rotWithShape="1">
            <a:gsLst>
              <a:gs pos="100000">
                <a:srgbClr val="2C385E">
                  <a:lumMod val="94000"/>
                  <a:lumOff val="6000"/>
                  <a:alpha val="31000"/>
                </a:srgbClr>
              </a:gs>
              <a:gs pos="100000">
                <a:schemeClr val="tx2">
                  <a:lumMod val="75000"/>
                  <a:lumOff val="2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  <a:gs pos="25000">
                <a:schemeClr val="accent2">
                  <a:lumMod val="75000"/>
                </a:schemeClr>
              </a:gs>
              <a:gs pos="100000">
                <a:srgbClr val="152E67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9C85EA-C632-4397-B0A1-7128B4B9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123" y="540185"/>
            <a:ext cx="6903754" cy="6064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Solution &amp; Benefits to the customer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37EC0B-E3E4-46ED-9539-7E928DFF96EE}"/>
              </a:ext>
            </a:extLst>
          </p:cNvPr>
          <p:cNvSpPr/>
          <p:nvPr/>
        </p:nvSpPr>
        <p:spPr>
          <a:xfrm>
            <a:off x="526509" y="1859973"/>
            <a:ext cx="108777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Light-weight fall-prevention platform</a:t>
            </a:r>
          </a:p>
          <a:p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The Safety Trellis Mats are </a:t>
            </a:r>
            <a:r>
              <a:rPr lang="en-GB" sz="2000" b="1" dirty="0"/>
              <a:t>easy to insert and expand (</a:t>
            </a:r>
            <a:r>
              <a:rPr lang="en-US" sz="2000" b="1" dirty="0"/>
              <a:t>can be installed in minutes) </a:t>
            </a:r>
            <a:r>
              <a:rPr lang="en-GB" sz="2000" b="1" dirty="0"/>
              <a:t>to provide a safe temporary working platform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The mats are located on top of the truss cord therefore not impeding 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The mats are installed at ground level as the roof is built on the ground and then craned into position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Improve productivity by making a sturdy work platform when erecting truss roofs, felt and battening, roof tiling or any remedial tasks</a:t>
            </a: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After use, the mats are easily folded up and stored</a:t>
            </a:r>
            <a:endParaRPr lang="en-US" sz="2000" b="1" dirty="0"/>
          </a:p>
          <a:p>
            <a:endParaRPr lang="en-US" sz="2000" b="1" dirty="0"/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7500E196-4AAF-4DB1-AA1C-4CEE0EBB81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30116"/>
          <a:stretch/>
        </p:blipFill>
        <p:spPr>
          <a:xfrm>
            <a:off x="10472655" y="6434356"/>
            <a:ext cx="1305346" cy="4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2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F5AE4-87A2-4E79-801D-3AB4C2D9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8000" y="6442745"/>
            <a:ext cx="414000" cy="415255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dirty="0">
                <a:solidFill>
                  <a:srgbClr val="272D3D"/>
                </a:solidFill>
              </a:rPr>
              <a:t>6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1597010-DFDE-4598-8FB7-53E02B9EC932}"/>
              </a:ext>
            </a:extLst>
          </p:cNvPr>
          <p:cNvSpPr/>
          <p:nvPr/>
        </p:nvSpPr>
        <p:spPr>
          <a:xfrm>
            <a:off x="0" y="1"/>
            <a:ext cx="12192000" cy="1686794"/>
          </a:xfrm>
          <a:prstGeom prst="rect">
            <a:avLst/>
          </a:prstGeom>
          <a:gradFill flip="none" rotWithShape="1">
            <a:gsLst>
              <a:gs pos="100000">
                <a:srgbClr val="2C385E">
                  <a:lumMod val="94000"/>
                  <a:lumOff val="6000"/>
                  <a:alpha val="31000"/>
                </a:srgbClr>
              </a:gs>
              <a:gs pos="100000">
                <a:schemeClr val="tx2">
                  <a:lumMod val="75000"/>
                  <a:lumOff val="2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  <a:gs pos="25000">
                <a:schemeClr val="accent2">
                  <a:lumMod val="75000"/>
                </a:schemeClr>
              </a:gs>
              <a:gs pos="100000">
                <a:srgbClr val="152E67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9C85EA-C632-4397-B0A1-7128B4B9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226" y="540185"/>
            <a:ext cx="1415548" cy="6064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Photos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36F8DE19-BF26-4063-875A-8B9E7E3A75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30116"/>
          <a:stretch/>
        </p:blipFill>
        <p:spPr>
          <a:xfrm>
            <a:off x="10472655" y="6434356"/>
            <a:ext cx="1305346" cy="429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D3BCAE-2A78-4A1A-9C0A-B24A351A1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00" y="2470260"/>
            <a:ext cx="5425910" cy="3060457"/>
          </a:xfrm>
          <a:prstGeom prst="rect">
            <a:avLst/>
          </a:prstGeom>
        </p:spPr>
      </p:pic>
      <p:pic>
        <p:nvPicPr>
          <p:cNvPr id="11" name="Picture 10" descr="A picture containing building, bridge&#10;&#10;Description automatically generated">
            <a:extLst>
              <a:ext uri="{FF2B5EF4-FFF2-40B4-BE49-F238E27FC236}">
                <a16:creationId xmlns:a16="http://schemas.microsoft.com/office/drawing/2014/main" id="{784E2EAA-6D76-4B32-9FFD-503CC308E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49015" y="2470260"/>
            <a:ext cx="5428985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7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F5AE4-87A2-4E79-801D-3AB4C2D9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8000" y="6442745"/>
            <a:ext cx="414000" cy="415255"/>
          </a:xfrm>
          <a:solidFill>
            <a:schemeClr val="bg1">
              <a:alpha val="32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dirty="0">
                <a:solidFill>
                  <a:srgbClr val="272D3D"/>
                </a:solidFill>
              </a:rPr>
              <a:t>7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1597010-DFDE-4598-8FB7-53E02B9EC932}"/>
              </a:ext>
            </a:extLst>
          </p:cNvPr>
          <p:cNvSpPr/>
          <p:nvPr/>
        </p:nvSpPr>
        <p:spPr>
          <a:xfrm>
            <a:off x="0" y="1"/>
            <a:ext cx="12192000" cy="1686794"/>
          </a:xfrm>
          <a:prstGeom prst="rect">
            <a:avLst/>
          </a:prstGeom>
          <a:gradFill flip="none" rotWithShape="1">
            <a:gsLst>
              <a:gs pos="100000">
                <a:srgbClr val="2C385E">
                  <a:lumMod val="94000"/>
                  <a:lumOff val="6000"/>
                  <a:alpha val="31000"/>
                </a:srgbClr>
              </a:gs>
              <a:gs pos="100000">
                <a:schemeClr val="tx2">
                  <a:lumMod val="75000"/>
                  <a:lumOff val="2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  <a:gs pos="25000">
                <a:schemeClr val="accent2">
                  <a:lumMod val="75000"/>
                </a:schemeClr>
              </a:gs>
              <a:gs pos="100000">
                <a:srgbClr val="152E67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9C85EA-C632-4397-B0A1-7128B4B9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226" y="540185"/>
            <a:ext cx="1415548" cy="6064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Photos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0C7146BC-DBA5-4F09-A892-F0FFE5F215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30116"/>
          <a:stretch/>
        </p:blipFill>
        <p:spPr>
          <a:xfrm>
            <a:off x="10472655" y="6434356"/>
            <a:ext cx="1305346" cy="429102"/>
          </a:xfrm>
          <a:prstGeom prst="rect">
            <a:avLst/>
          </a:prstGeom>
        </p:spPr>
      </p:pic>
      <p:pic>
        <p:nvPicPr>
          <p:cNvPr id="3" name="Picture 2" descr="A picture containing outdoor, wooden, fence, chair&#10;&#10;Description automatically generated">
            <a:extLst>
              <a:ext uri="{FF2B5EF4-FFF2-40B4-BE49-F238E27FC236}">
                <a16:creationId xmlns:a16="http://schemas.microsoft.com/office/drawing/2014/main" id="{99D37CB6-C6A2-4CC1-8078-5CBF26D94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8" y="1979424"/>
            <a:ext cx="4832563" cy="3624422"/>
          </a:xfrm>
          <a:prstGeom prst="rect">
            <a:avLst/>
          </a:prstGeom>
        </p:spPr>
      </p:pic>
      <p:pic>
        <p:nvPicPr>
          <p:cNvPr id="6" name="Picture 5" descr="A picture containing outdoor, fence, building, grass&#10;&#10;Description automatically generated">
            <a:extLst>
              <a:ext uri="{FF2B5EF4-FFF2-40B4-BE49-F238E27FC236}">
                <a16:creationId xmlns:a16="http://schemas.microsoft.com/office/drawing/2014/main" id="{F44CBA9D-7FC0-4B62-986C-C7447E9E2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32" y="2306594"/>
            <a:ext cx="6334224" cy="30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7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F5AE4-87A2-4E79-801D-3AB4C2D9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8000" y="6442745"/>
            <a:ext cx="414000" cy="415255"/>
          </a:xfrm>
          <a:solidFill>
            <a:schemeClr val="bg1">
              <a:alpha val="32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dirty="0">
                <a:solidFill>
                  <a:srgbClr val="272D3D"/>
                </a:solidFill>
              </a:rPr>
              <a:t>8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1597010-DFDE-4598-8FB7-53E02B9EC932}"/>
              </a:ext>
            </a:extLst>
          </p:cNvPr>
          <p:cNvSpPr/>
          <p:nvPr/>
        </p:nvSpPr>
        <p:spPr>
          <a:xfrm>
            <a:off x="0" y="1"/>
            <a:ext cx="12192000" cy="2995748"/>
          </a:xfrm>
          <a:prstGeom prst="rect">
            <a:avLst/>
          </a:prstGeom>
          <a:gradFill flip="none" rotWithShape="1">
            <a:gsLst>
              <a:gs pos="100000">
                <a:srgbClr val="2C385E">
                  <a:lumMod val="94000"/>
                  <a:lumOff val="6000"/>
                  <a:alpha val="31000"/>
                </a:srgbClr>
              </a:gs>
              <a:gs pos="100000">
                <a:schemeClr val="tx2">
                  <a:lumMod val="75000"/>
                  <a:lumOff val="2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  <a:gs pos="25000">
                <a:schemeClr val="accent2">
                  <a:lumMod val="75000"/>
                </a:schemeClr>
              </a:gs>
              <a:gs pos="100000">
                <a:srgbClr val="152E67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151F30-A3BF-4320-ADBC-3BC60DA36221}"/>
              </a:ext>
            </a:extLst>
          </p:cNvPr>
          <p:cNvSpPr txBox="1"/>
          <p:nvPr/>
        </p:nvSpPr>
        <p:spPr>
          <a:xfrm>
            <a:off x="4701289" y="3526692"/>
            <a:ext cx="278941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Oxford Safety Components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Tel: </a:t>
            </a:r>
            <a:r>
              <a:rPr lang="en-GB" sz="1600" b="1" dirty="0"/>
              <a:t>+44(0) 1869 32 32 82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Email: sales@oxfordsafety.com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Web: www.oxfordsafety.co.uk</a:t>
            </a:r>
          </a:p>
          <a:p>
            <a:pPr algn="ctr"/>
            <a:endParaRPr lang="en-US" sz="1600" b="1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FED20F7-5F7A-45D2-AFE7-6419AB53D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71" y="1161885"/>
            <a:ext cx="4284854" cy="994086"/>
          </a:xfrm>
          <a:prstGeom prst="rect">
            <a:avLst/>
          </a:prstGeom>
        </p:spPr>
      </p:pic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42826C5C-B38C-48AF-A599-4C363FB90C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30116"/>
          <a:stretch/>
        </p:blipFill>
        <p:spPr>
          <a:xfrm>
            <a:off x="10472655" y="6434356"/>
            <a:ext cx="1305346" cy="4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80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ject Management Deck - Engineering">
      <a:dk1>
        <a:sysClr val="windowText" lastClr="000000"/>
      </a:dk1>
      <a:lt1>
        <a:sysClr val="window" lastClr="FFFFFF"/>
      </a:lt1>
      <a:dk2>
        <a:srgbClr val="17223B"/>
      </a:dk2>
      <a:lt2>
        <a:srgbClr val="E7E6E6"/>
      </a:lt2>
      <a:accent1>
        <a:srgbClr val="17223B"/>
      </a:accent1>
      <a:accent2>
        <a:srgbClr val="263859"/>
      </a:accent2>
      <a:accent3>
        <a:srgbClr val="6B778D"/>
      </a:accent3>
      <a:accent4>
        <a:srgbClr val="801336"/>
      </a:accent4>
      <a:accent5>
        <a:srgbClr val="C72C41"/>
      </a:accent5>
      <a:accent6>
        <a:srgbClr val="EE4540"/>
      </a:accent6>
      <a:hlink>
        <a:srgbClr val="EE4540"/>
      </a:hlink>
      <a:folHlink>
        <a:srgbClr val="EE4540"/>
      </a:folHlink>
    </a:clrScheme>
    <a:fontScheme name="Project Management Deck - Engineering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2437B"/>
      </a:accent1>
      <a:accent2>
        <a:srgbClr val="FF7A8A"/>
      </a:accent2>
      <a:accent3>
        <a:srgbClr val="FCF594"/>
      </a:accent3>
      <a:accent4>
        <a:srgbClr val="52437B"/>
      </a:accent4>
      <a:accent5>
        <a:srgbClr val="FF7A8A"/>
      </a:accent5>
      <a:accent6>
        <a:srgbClr val="FCF594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472</Words>
  <Application>Microsoft Office PowerPoint</Application>
  <PresentationFormat>Widescreen</PresentationFormat>
  <Paragraphs>83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Segoe UI</vt:lpstr>
      <vt:lpstr>Segoe UI Light</vt:lpstr>
      <vt:lpstr>Wingdings</vt:lpstr>
      <vt:lpstr>Office Theme</vt:lpstr>
      <vt:lpstr>1_Office Theme</vt:lpstr>
      <vt:lpstr>PowerPoint Presentation</vt:lpstr>
      <vt:lpstr>Project Details </vt:lpstr>
      <vt:lpstr>Background  </vt:lpstr>
      <vt:lpstr>Customer Problem   </vt:lpstr>
      <vt:lpstr>Solution &amp; Benefits to the customer</vt:lpstr>
      <vt:lpstr>Solution &amp; Benefits to the customer    </vt:lpstr>
      <vt:lpstr>Photos      </vt:lpstr>
      <vt:lpstr>Photos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 STAIRWELL PROTECTION SYSTEMS</dc:title>
  <dc:creator>Info</dc:creator>
  <cp:lastModifiedBy>Eddie Stevens</cp:lastModifiedBy>
  <cp:revision>89</cp:revision>
  <cp:lastPrinted>2020-01-10T14:27:53Z</cp:lastPrinted>
  <dcterms:created xsi:type="dcterms:W3CDTF">2020-01-09T15:55:01Z</dcterms:created>
  <dcterms:modified xsi:type="dcterms:W3CDTF">2022-03-17T10:28:22Z</dcterms:modified>
</cp:coreProperties>
</file>